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58" r:id="rId3"/>
    <p:sldId id="358" r:id="rId4"/>
    <p:sldId id="328" r:id="rId5"/>
    <p:sldId id="357" r:id="rId6"/>
    <p:sldId id="323" r:id="rId7"/>
    <p:sldId id="312" r:id="rId8"/>
    <p:sldId id="326" r:id="rId9"/>
    <p:sldId id="359" r:id="rId10"/>
    <p:sldId id="329" r:id="rId11"/>
    <p:sldId id="330" r:id="rId12"/>
    <p:sldId id="301" r:id="rId13"/>
    <p:sldId id="308" r:id="rId14"/>
    <p:sldId id="360" r:id="rId15"/>
    <p:sldId id="327" r:id="rId16"/>
    <p:sldId id="309" r:id="rId17"/>
    <p:sldId id="319" r:id="rId18"/>
    <p:sldId id="283" r:id="rId19"/>
  </p:sldIdLst>
  <p:sldSz cx="9144000" cy="6858000" type="screen4x3"/>
  <p:notesSz cx="6858000" cy="9236075"/>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ne Corps" initials="MC" lastIdx="1" clrIdx="0"/>
  <p:cmAuthor id="1" name="James Van Zummeren" initials="JVZ"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1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0" d="100"/>
          <a:sy n="70" d="100"/>
        </p:scale>
        <p:origin x="-1680"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120" d="100"/>
          <a:sy n="120" d="100"/>
        </p:scale>
        <p:origin x="-1122" y="79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2C9EF3E2-37A2-4D8C-9CE3-254A5D8AD739}" type="datetimeFigureOut">
              <a:rPr lang="en-US" smtClean="0"/>
              <a:t>2/22/2019</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D11AF667-BA6C-4774-9282-5A1A4FD762BE}" type="slidenum">
              <a:rPr lang="en-US" smtClean="0"/>
              <a:t>‹#›</a:t>
            </a:fld>
            <a:endParaRPr lang="en-US" dirty="0"/>
          </a:p>
        </p:txBody>
      </p:sp>
    </p:spTree>
    <p:extLst>
      <p:ext uri="{BB962C8B-B14F-4D97-AF65-F5344CB8AC3E}">
        <p14:creationId xmlns:p14="http://schemas.microsoft.com/office/powerpoint/2010/main" val="110012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Honorable_discharge#Honorable" TargetMode="External"/><Relationship Id="rId13" Type="http://schemas.openxmlformats.org/officeDocument/2006/relationships/hyperlink" Target="https://en.wikipedia.org/wiki/Frederick_W._Smith#cite_note-10" TargetMode="External"/><Relationship Id="rId3" Type="http://schemas.openxmlformats.org/officeDocument/2006/relationships/hyperlink" Target="https://en.wikipedia.org/wiki/United_States_Marine_Corps" TargetMode="External"/><Relationship Id="rId7" Type="http://schemas.openxmlformats.org/officeDocument/2006/relationships/hyperlink" Target="https://en.wikipedia.org/wiki/Vietnam_War" TargetMode="External"/><Relationship Id="rId12" Type="http://schemas.openxmlformats.org/officeDocument/2006/relationships/hyperlink" Target="https://en.wikipedia.org/wiki/Frederick_W._Smith#cite_note-AcademyofAchievement-4"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n.wikipedia.org/wiki/Military_logistics" TargetMode="External"/><Relationship Id="rId11" Type="http://schemas.openxmlformats.org/officeDocument/2006/relationships/hyperlink" Target="https://en.wikipedia.org/wiki/Purple_Heart" TargetMode="External"/><Relationship Id="rId5" Type="http://schemas.openxmlformats.org/officeDocument/2006/relationships/hyperlink" Target="https://en.wikipedia.org/wiki/OV-10" TargetMode="External"/><Relationship Id="rId10" Type="http://schemas.openxmlformats.org/officeDocument/2006/relationships/hyperlink" Target="https://en.wikipedia.org/wiki/Bronze_Star_Medal" TargetMode="External"/><Relationship Id="rId4" Type="http://schemas.openxmlformats.org/officeDocument/2006/relationships/hyperlink" Target="https://en.wikipedia.org/wiki/Forward_air_control" TargetMode="External"/><Relationship Id="rId9" Type="http://schemas.openxmlformats.org/officeDocument/2006/relationships/hyperlink" Target="https://en.wikipedia.org/wiki/Silver_Sta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460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a:t>
            </a:fld>
            <a:endParaRPr lang="en-US" dirty="0"/>
          </a:p>
        </p:txBody>
      </p:sp>
      <p:sp>
        <p:nvSpPr>
          <p:cNvPr id="5" name="Notes Placeholder 2"/>
          <p:cNvSpPr>
            <a:spLocks noGrp="1"/>
          </p:cNvSpPr>
          <p:nvPr>
            <p:ph type="body" idx="3"/>
          </p:nvPr>
        </p:nvSpPr>
        <p:spPr bwMode="auto">
          <a:xfrm>
            <a:off x="228600" y="1874837"/>
            <a:ext cx="6553200" cy="6553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u="sng" dirty="0">
                <a:latin typeface="Times New Roman" panose="02020603050405020304" pitchFamily="18" charset="0"/>
                <a:cs typeface="Times New Roman" pitchFamily="18" charset="0"/>
              </a:rPr>
              <a:t>Instructor Guidance</a:t>
            </a:r>
            <a:r>
              <a:rPr lang="en-US"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dirty="0">
                <a:latin typeface="Times New Roman" pitchFamily="18" charset="0"/>
                <a:cs typeface="Times New Roman" pitchFamily="18" charset="0"/>
              </a:rPr>
              <a:t>Purpose:  To introduce and begin discussions of building the Team Leader.</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a:p>
            <a:pPr marL="342900" indent="-342900">
              <a:buFont typeface="+mj-lt"/>
              <a:buAutoNum type="alphaLcPeriod"/>
            </a:pPr>
            <a:r>
              <a:rPr lang="en-US" dirty="0">
                <a:latin typeface="Times New Roman" pitchFamily="18" charset="0"/>
                <a:cs typeface="Times New Roman" pitchFamily="18" charset="0"/>
              </a:rPr>
              <a:t>Discussion:  </a:t>
            </a:r>
          </a:p>
          <a:p>
            <a:pPr marL="800100" lvl="1" indent="-342900">
              <a:buFont typeface="+mj-lt"/>
              <a:buAutoNum type="arabicPeriod"/>
            </a:pPr>
            <a:r>
              <a:rPr lang="en-US" dirty="0">
                <a:latin typeface="Times New Roman" pitchFamily="18" charset="0"/>
                <a:cs typeface="Times New Roman" pitchFamily="18" charset="0"/>
              </a:rPr>
              <a:t>After graduation, Smith was commissioned in the </a:t>
            </a:r>
            <a:r>
              <a:rPr lang="en-US" dirty="0">
                <a:latin typeface="Times New Roman" panose="02020603050405020304" pitchFamily="18" charset="0"/>
                <a:cs typeface="Times New Roman" panose="02020603050405020304" pitchFamily="18" charset="0"/>
                <a:hlinkClick r:id="rId3" tooltip="United States Marine Corps"/>
              </a:rPr>
              <a:t>U.S. Marine Corps</a:t>
            </a:r>
            <a:r>
              <a:rPr lang="en-US" dirty="0">
                <a:latin typeface="Times New Roman" panose="02020603050405020304" pitchFamily="18" charset="0"/>
                <a:cs typeface="Times New Roman" panose="02020603050405020304" pitchFamily="18" charset="0"/>
              </a:rPr>
              <a:t>, serving for three years (from 1966 to 1969) as a platoon leader and a </a:t>
            </a:r>
            <a:r>
              <a:rPr lang="en-US" dirty="0">
                <a:latin typeface="Times New Roman" panose="02020603050405020304" pitchFamily="18" charset="0"/>
                <a:cs typeface="Times New Roman" panose="02020603050405020304" pitchFamily="18" charset="0"/>
                <a:hlinkClick r:id="rId4" tooltip="Forward air control"/>
              </a:rPr>
              <a:t>forward air controller</a:t>
            </a:r>
            <a:r>
              <a:rPr lang="en-US" dirty="0">
                <a:latin typeface="Times New Roman" panose="02020603050405020304" pitchFamily="18" charset="0"/>
                <a:cs typeface="Times New Roman" panose="02020603050405020304" pitchFamily="18" charset="0"/>
              </a:rPr>
              <a:t> (FAC), flying in the back seat of the </a:t>
            </a:r>
            <a:r>
              <a:rPr lang="en-US" dirty="0">
                <a:latin typeface="Times New Roman" panose="02020603050405020304" pitchFamily="18" charset="0"/>
                <a:cs typeface="Times New Roman" panose="02020603050405020304" pitchFamily="18" charset="0"/>
                <a:hlinkClick r:id="rId5" tooltip="OV-10"/>
              </a:rPr>
              <a:t>OV-10</a:t>
            </a:r>
            <a:r>
              <a:rPr lang="en-US" dirty="0">
                <a:latin typeface="Times New Roman" panose="02020603050405020304" pitchFamily="18" charset="0"/>
                <a:cs typeface="Times New Roman" panose="02020603050405020304" pitchFamily="18" charset="0"/>
              </a:rPr>
              <a:t>. Much mythology exists about this part of his life; Smith was a Marine Corps "Ground Officer" for his entire service. He was specially trained to fly with pilots and observe and 'control' ground action. He never went through Navy flight training and was not a "Naval aviator" or "pilot" in the military. Individuals who completed Navy flight training and became a "Designated Naval Aviator" (pilot) were obligated to serve six years at the time. As a Marine, Smith had the opportunity to observe the </a:t>
            </a:r>
            <a:r>
              <a:rPr lang="en-US" dirty="0">
                <a:latin typeface="Times New Roman" panose="02020603050405020304" pitchFamily="18" charset="0"/>
                <a:cs typeface="Times New Roman" panose="02020603050405020304" pitchFamily="18" charset="0"/>
                <a:hlinkClick r:id="rId6" tooltip="Military logistics"/>
              </a:rPr>
              <a:t>military's logistics system</a:t>
            </a:r>
            <a:r>
              <a:rPr lang="en-US" dirty="0">
                <a:latin typeface="Times New Roman" panose="02020603050405020304" pitchFamily="18" charset="0"/>
                <a:cs typeface="Times New Roman" panose="02020603050405020304" pitchFamily="18" charset="0"/>
              </a:rPr>
              <a:t> first hand. He served two tours of duty in </a:t>
            </a:r>
            <a:r>
              <a:rPr lang="en-US" dirty="0">
                <a:latin typeface="Times New Roman" panose="02020603050405020304" pitchFamily="18" charset="0"/>
                <a:cs typeface="Times New Roman" panose="02020603050405020304" pitchFamily="18" charset="0"/>
                <a:hlinkClick r:id="rId7" tooltip="Vietnam War"/>
              </a:rPr>
              <a:t>Vietnam</a:t>
            </a:r>
            <a:r>
              <a:rPr lang="en-US" dirty="0">
                <a:latin typeface="Times New Roman" panose="02020603050405020304" pitchFamily="18" charset="0"/>
                <a:cs typeface="Times New Roman" panose="02020603050405020304" pitchFamily="18" charset="0"/>
              </a:rPr>
              <a:t>, flying with pilots on over 200 combat missions. He was </a:t>
            </a:r>
            <a:r>
              <a:rPr lang="en-US" dirty="0">
                <a:latin typeface="Times New Roman" panose="02020603050405020304" pitchFamily="18" charset="0"/>
                <a:cs typeface="Times New Roman" panose="02020603050405020304" pitchFamily="18" charset="0"/>
                <a:hlinkClick r:id="rId8" tooltip="Honorable discharge"/>
              </a:rPr>
              <a:t>honorably discharged</a:t>
            </a:r>
            <a:r>
              <a:rPr lang="en-US" dirty="0">
                <a:latin typeface="Times New Roman" panose="02020603050405020304" pitchFamily="18" charset="0"/>
                <a:cs typeface="Times New Roman" panose="02020603050405020304" pitchFamily="18" charset="0"/>
              </a:rPr>
              <a:t> in 1969 with the rank of Captain, having received the </a:t>
            </a:r>
            <a:r>
              <a:rPr lang="en-US" dirty="0">
                <a:latin typeface="Times New Roman" panose="02020603050405020304" pitchFamily="18" charset="0"/>
                <a:cs typeface="Times New Roman" panose="02020603050405020304" pitchFamily="18" charset="0"/>
                <a:hlinkClick r:id="rId9" tooltip="Silver Star"/>
              </a:rPr>
              <a:t>Silver Star</a:t>
            </a:r>
            <a:r>
              <a:rPr lang="en-US" dirty="0">
                <a:latin typeface="Times New Roman" panose="02020603050405020304" pitchFamily="18" charset="0"/>
                <a:cs typeface="Times New Roman" panose="02020603050405020304" pitchFamily="18" charset="0"/>
              </a:rPr>
              <a:t>, the </a:t>
            </a:r>
            <a:r>
              <a:rPr lang="en-US" dirty="0">
                <a:latin typeface="Times New Roman" panose="02020603050405020304" pitchFamily="18" charset="0"/>
                <a:cs typeface="Times New Roman" panose="02020603050405020304" pitchFamily="18" charset="0"/>
                <a:hlinkClick r:id="rId10" tooltip="Bronze Star Medal"/>
              </a:rPr>
              <a:t>Bronze Star</a:t>
            </a:r>
            <a:r>
              <a:rPr lang="en-US" dirty="0">
                <a:latin typeface="Times New Roman" panose="02020603050405020304" pitchFamily="18" charset="0"/>
                <a:cs typeface="Times New Roman" panose="02020603050405020304" pitchFamily="18" charset="0"/>
              </a:rPr>
              <a:t>, and two </a:t>
            </a:r>
            <a:r>
              <a:rPr lang="en-US" dirty="0">
                <a:latin typeface="Times New Roman" panose="02020603050405020304" pitchFamily="18" charset="0"/>
                <a:cs typeface="Times New Roman" panose="02020603050405020304" pitchFamily="18" charset="0"/>
                <a:hlinkClick r:id="rId11" tooltip="Purple Heart"/>
              </a:rPr>
              <a:t>Purple Hearts</a:t>
            </a:r>
            <a:r>
              <a:rPr lang="en-US" dirty="0">
                <a:latin typeface="Times New Roman" panose="02020603050405020304" pitchFamily="18" charset="0"/>
                <a:cs typeface="Times New Roman" panose="02020603050405020304" pitchFamily="18" charset="0"/>
              </a:rPr>
              <a:t>. While in the military, Smith carefully observed the procurement and delivery procedures, fine-tuning his dream for an overnight delivery service.</a:t>
            </a:r>
            <a:r>
              <a:rPr lang="en-US" baseline="30000" dirty="0">
                <a:latin typeface="Times New Roman" panose="02020603050405020304" pitchFamily="18" charset="0"/>
                <a:cs typeface="Times New Roman" panose="02020603050405020304" pitchFamily="18" charset="0"/>
                <a:hlinkClick r:id="rId12"/>
              </a:rPr>
              <a:t>[4]</a:t>
            </a:r>
            <a:r>
              <a:rPr lang="en-US" dirty="0">
                <a:latin typeface="Times New Roman" panose="02020603050405020304" pitchFamily="18" charset="0"/>
                <a:cs typeface="Times New Roman" panose="02020603050405020304" pitchFamily="18" charset="0"/>
              </a:rPr>
              <a:t> He credits the Marine Corps with teaching him how to treat others and how to be a leader; two valuable lessons FedEx was built on.</a:t>
            </a:r>
            <a:r>
              <a:rPr lang="en-US" baseline="30000" dirty="0">
                <a:latin typeface="Times New Roman" panose="02020603050405020304" pitchFamily="18" charset="0"/>
                <a:cs typeface="Times New Roman" panose="02020603050405020304" pitchFamily="18" charset="0"/>
                <a:hlinkClick r:id="rId13"/>
              </a:rPr>
              <a:t>[10]</a:t>
            </a:r>
            <a:r>
              <a:rPr lang="en-US" baseline="30000" dirty="0">
                <a:latin typeface="Times New Roman" panose="02020603050405020304" pitchFamily="18" charset="0"/>
                <a:cs typeface="Times New Roman" panose="02020603050405020304" pitchFamily="18" charset="0"/>
              </a:rPr>
              <a:t>\</a:t>
            </a:r>
          </a:p>
          <a:p>
            <a:pPr marL="800100" lvl="1" indent="-342900">
              <a:buFont typeface="+mj-lt"/>
              <a:buAutoNum type="arabicPeriod"/>
            </a:pPr>
            <a:r>
              <a:rPr lang="en-US" dirty="0">
                <a:latin typeface="Times New Roman" panose="02020603050405020304" pitchFamily="18" charset="0"/>
                <a:cs typeface="Times New Roman" panose="02020603050405020304" pitchFamily="18" charset="0"/>
              </a:rPr>
              <a:t>From Ciaran Foley’s 4 April 2016 article; “I quit: the Number 1 reason people leave their jobs! The strongest response highlighted the importance of the relationship with their manager. It is interesting that in the ever changing world we work in, the relationship people have with their direct manager still takes precedence over everything else. It has been said that people leave managers, not companies and it would appear that in this age of increased flexible working options and technological advancements (meaning less face time with your manager!), the strength of this relationship is still the key factor in retaining staff. This is reflected in the conversations that I have with HR professionals on a regular basis. Whether a relationship has soured or was never properly established, one of the most common must-haves in their next role is a manager they can trust, respect and work collaboratively with. Retrieved on 22 Oct 2017: https://www.linkedin.com/pulse/1-reason-people-leave-jobs-ciaran-foley/?trackingId=57EUFb0zNYo67CAEUYnBbw%3D%3D</a:t>
            </a:r>
            <a:r>
              <a:rPr lang="en-US" baseline="30000" dirty="0">
                <a:latin typeface="Times New Roman" panose="02020603050405020304" pitchFamily="18" charset="0"/>
                <a:cs typeface="Times New Roman" panose="02020603050405020304" pitchFamily="18" charset="0"/>
              </a:rPr>
              <a:t/>
            </a:r>
            <a:br>
              <a:rPr lang="en-US" baseline="30000"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337866" indent="-337866" eaLnBrk="1" hangingPunct="1">
              <a:spcBef>
                <a:spcPct val="0"/>
              </a:spcBef>
              <a:buFontTx/>
              <a:buAutoNum type="alphaLcPeriod"/>
              <a:defRPr/>
            </a:pPr>
            <a:r>
              <a:rPr lang="en-US" dirty="0">
                <a:latin typeface="Times New Roman" panose="02020603050405020304" pitchFamily="18" charset="0"/>
                <a:cs typeface="Times New Roman" panose="02020603050405020304" pitchFamily="18" charset="0"/>
              </a:rPr>
              <a:t>Question: Ask students if there are any lingering questions from earlier sessions?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337866" indent="-337866" eaLnBrk="1" hangingPunct="1">
              <a:spcBef>
                <a:spcPct val="0"/>
              </a:spcBef>
              <a:buFontTx/>
              <a:buAutoNum type="alphaLcPeriod"/>
              <a:defRPr/>
            </a:pPr>
            <a:r>
              <a:rPr lang="en-US" dirty="0">
                <a:latin typeface="Times New Roman" panose="02020603050405020304" pitchFamily="18" charset="0"/>
                <a:cs typeface="Times New Roman" panose="02020603050405020304" pitchFamily="18" charset="0"/>
              </a:rPr>
              <a:t>Next Slide:  Session learning objectives.</a:t>
            </a:r>
          </a:p>
        </p:txBody>
      </p:sp>
    </p:spTree>
    <p:extLst>
      <p:ext uri="{BB962C8B-B14F-4D97-AF65-F5344CB8AC3E}">
        <p14:creationId xmlns:p14="http://schemas.microsoft.com/office/powerpoint/2010/main" val="302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10</a:t>
            </a:fld>
            <a:endParaRPr lang="en-US" dirty="0"/>
          </a:p>
        </p:txBody>
      </p:sp>
      <p:sp>
        <p:nvSpPr>
          <p:cNvPr id="5" name="Notes Placeholder 2"/>
          <p:cNvSpPr txBox="1">
            <a:spLocks/>
          </p:cNvSpPr>
          <p:nvPr/>
        </p:nvSpPr>
        <p:spPr bwMode="auto">
          <a:xfrm>
            <a:off x="228600" y="2027238"/>
            <a:ext cx="6553200" cy="64007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Purpose:  To define and discuss qualities of a team leader.</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(Lencioni) The ideal team (player) leader is a person who puts team first.  By being humble, the team leader focuses on the needs and success of team members.  By remaining inspired and motivated [Hungry] to provide superior products and services for the organization and customers the leader keeps the team on a positive performance track with a positive and contagious spirit.  The team leader needs people smarts to engage the right people to make a difference and help in making the team its best.  </a:t>
            </a:r>
            <a:r>
              <a:rPr lang="en-US" sz="1400" dirty="0">
                <a:highlight>
                  <a:srgbClr val="FFFF00"/>
                </a:highlight>
                <a:latin typeface="Times New Roman" pitchFamily="18" charset="0"/>
                <a:cs typeface="Times New Roman" pitchFamily="18" charset="0"/>
              </a:rPr>
              <a:t>Having the 6</a:t>
            </a:r>
            <a:r>
              <a:rPr lang="en-US" sz="1400" baseline="30000" dirty="0">
                <a:highlight>
                  <a:srgbClr val="FFFF00"/>
                </a:highlight>
                <a:latin typeface="Times New Roman" pitchFamily="18" charset="0"/>
                <a:cs typeface="Times New Roman" pitchFamily="18" charset="0"/>
              </a:rPr>
              <a:t>th</a:t>
            </a:r>
            <a:r>
              <a:rPr lang="en-US" sz="1400" dirty="0">
                <a:highlight>
                  <a:srgbClr val="FFFF00"/>
                </a:highlight>
                <a:latin typeface="Times New Roman" pitchFamily="18" charset="0"/>
                <a:cs typeface="Times New Roman" pitchFamily="18" charset="0"/>
              </a:rPr>
              <a:t> sense  (KER)—knowledge, experience, and reflection)) to select and support the right people.  Getting the team players who are doing the mission within the intent of the leader.  </a:t>
            </a:r>
          </a:p>
          <a:p>
            <a:pPr marL="795066" lvl="1" indent="-337866">
              <a:spcBef>
                <a:spcPct val="0"/>
              </a:spcBef>
              <a:buFontTx/>
              <a:buAutoNum type="arabicPeriod"/>
              <a:defRPr/>
            </a:pPr>
            <a:r>
              <a:rPr lang="en-US" sz="1400" dirty="0">
                <a:latin typeface="Times New Roman" pitchFamily="18" charset="0"/>
                <a:cs typeface="Times New Roman" pitchFamily="18" charset="0"/>
              </a:rPr>
              <a:t>(Collins) In their study, they determine that successful companies that sustain success have leaders with </a:t>
            </a:r>
            <a:r>
              <a:rPr lang="en-US" sz="1400" dirty="0">
                <a:highlight>
                  <a:srgbClr val="FFFF00"/>
                </a:highlight>
                <a:latin typeface="Times New Roman" pitchFamily="18" charset="0"/>
                <a:cs typeface="Times New Roman" pitchFamily="18" charset="0"/>
              </a:rPr>
              <a:t>Level-5 leadership—ability to turn ego needs away from themselves and into a larger goal of building a great company—</a:t>
            </a:r>
            <a:r>
              <a:rPr lang="en-US" sz="1400" dirty="0">
                <a:latin typeface="Times New Roman" pitchFamily="18" charset="0"/>
                <a:cs typeface="Times New Roman" pitchFamily="18" charset="0"/>
              </a:rPr>
              <a:t>Mary Barra, never thought about being anything but the best that she was at the time.  To be fully committed to the effort.  The chicken and the pig view breakfast differently—involved and committed.</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Ask students to respond to the bullets as you present them.  The intent is to explain each bullet as you move through them.</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Blind Spots</a:t>
            </a:r>
          </a:p>
        </p:txBody>
      </p:sp>
    </p:spTree>
    <p:extLst>
      <p:ext uri="{BB962C8B-B14F-4D97-AF65-F5344CB8AC3E}">
        <p14:creationId xmlns:p14="http://schemas.microsoft.com/office/powerpoint/2010/main" val="68251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211388" y="274638"/>
            <a:ext cx="2436812" cy="1828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28600" y="2103438"/>
            <a:ext cx="6553200" cy="68579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The point of blind spots is that we have character flaws that affect our ability to lead and others to follow us.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42900" indent="-342900">
              <a:spcBef>
                <a:spcPct val="0"/>
              </a:spcBef>
              <a:buAutoNum type="alphaLcPeriod"/>
              <a:defRPr/>
            </a:pPr>
            <a:r>
              <a:rPr lang="en-US" sz="1400" dirty="0">
                <a:latin typeface="Times New Roman" pitchFamily="18" charset="0"/>
                <a:cs typeface="Times New Roman" pitchFamily="18" charset="0"/>
              </a:rPr>
              <a:t>Discussion:  </a:t>
            </a:r>
          </a:p>
          <a:p>
            <a:pPr marL="800100" lvl="1" indent="-342900">
              <a:spcBef>
                <a:spcPct val="0"/>
              </a:spcBef>
              <a:buAutoNum type="arabicPeriod"/>
              <a:defRPr/>
            </a:pPr>
            <a:r>
              <a:rPr lang="en-US" sz="1400" dirty="0">
                <a:latin typeface="Times New Roman" pitchFamily="18" charset="0"/>
                <a:cs typeface="Times New Roman" pitchFamily="18" charset="0"/>
              </a:rPr>
              <a:t>Maxwell article: </a:t>
            </a:r>
            <a:r>
              <a:rPr lang="en-US" sz="1400" b="1" i="1" dirty="0">
                <a:latin typeface="Times New Roman" pitchFamily="18" charset="0"/>
                <a:cs typeface="Times New Roman" pitchFamily="18" charset="0"/>
              </a:rPr>
              <a:t>Leadership Blind Spots </a:t>
            </a:r>
            <a:r>
              <a:rPr lang="en-US" sz="1400" dirty="0">
                <a:latin typeface="Times New Roman" pitchFamily="18" charset="0"/>
                <a:cs typeface="Times New Roman" pitchFamily="18" charset="0"/>
              </a:rPr>
              <a:t>(pp. 136-137) discusses two common blind spots from their study; leader not sensitive to taking actions to poor performers and piling on too many priorities of work.</a:t>
            </a:r>
          </a:p>
          <a:p>
            <a:pPr marL="800100" lvl="1" indent="-342900">
              <a:spcBef>
                <a:spcPct val="0"/>
              </a:spcBef>
              <a:buAutoNum type="arabicPeriod"/>
              <a:defRPr/>
            </a:pPr>
            <a:r>
              <a:rPr lang="en-US" sz="1400" dirty="0">
                <a:latin typeface="Times New Roman" pitchFamily="18" charset="0"/>
                <a:cs typeface="Times New Roman" pitchFamily="18" charset="0"/>
              </a:rPr>
              <a:t>Key to understanding blind spots is that we become accustomed to our personal behaviors or attitudes that we do not consider how they my affect others.  It is our failure to see situations in a realistic manner.  It is our unawareness that our opinions may be based on wrong assumptions or information.  It is having a narrow or specific view of situations, people, or policies that are faulty in comparison to a broader view held by others.  For example, assuming that others are trustworthy or their actions are intended for good.</a:t>
            </a:r>
          </a:p>
          <a:p>
            <a:pPr marL="800100" lvl="1" indent="-342900">
              <a:spcBef>
                <a:spcPct val="0"/>
              </a:spcBef>
              <a:buAutoNum type="arabicPeriod"/>
              <a:defRPr/>
            </a:pPr>
            <a:r>
              <a:rPr lang="en-US" sz="1400" dirty="0">
                <a:latin typeface="Times New Roman" pitchFamily="18" charset="0"/>
                <a:cs typeface="Times New Roman" pitchFamily="18" charset="0"/>
              </a:rPr>
              <a:t>Blind Spots deal with character flaws.  These flaws are developed from self interpretation of the environments we travel through in our life’s journey.  What others say to us (K. Nelson (2019) reference article</a:t>
            </a:r>
            <a:r>
              <a:rPr lang="en-US" sz="1400" dirty="0" smtClean="0">
                <a:latin typeface="Times New Roman" pitchFamily="18" charset="0"/>
                <a:cs typeface="Times New Roman" pitchFamily="18" charset="0"/>
              </a:rPr>
              <a:t>).</a:t>
            </a:r>
          </a:p>
          <a:p>
            <a:pPr marL="800100" lvl="1" indent="-342900">
              <a:spcBef>
                <a:spcPct val="0"/>
              </a:spcBef>
              <a:buAutoNum type="arabicPeriod"/>
              <a:defRPr/>
            </a:pPr>
            <a:r>
              <a:rPr lang="en-US" sz="1400" dirty="0" err="1" smtClean="0">
                <a:latin typeface="Times New Roman" pitchFamily="18" charset="0"/>
                <a:cs typeface="Times New Roman" pitchFamily="18" charset="0"/>
              </a:rPr>
              <a:t>Banaji</a:t>
            </a:r>
            <a:r>
              <a:rPr lang="en-US" sz="1400" dirty="0" smtClean="0">
                <a:latin typeface="Times New Roman" pitchFamily="18" charset="0"/>
                <a:cs typeface="Times New Roman" pitchFamily="18" charset="0"/>
              </a:rPr>
              <a:t> and Greenwald (2016) provide an excellent discussion on what are blind spots and how it focuses on lying and deception.</a:t>
            </a:r>
            <a:r>
              <a:rPr lang="en-US" sz="1400" dirty="0">
                <a:latin typeface="Times New Roman" pitchFamily="18" charset="0"/>
                <a:cs typeface="Times New Roman" pitchFamily="18" charset="0"/>
              </a:rPr>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 </a:t>
            </a:r>
          </a:p>
          <a:p>
            <a:pPr marL="800100" lvl="1" indent="-342900">
              <a:spcBef>
                <a:spcPct val="0"/>
              </a:spcBef>
              <a:buAutoNum type="arabicPeriod"/>
              <a:defRPr/>
            </a:pPr>
            <a:r>
              <a:rPr lang="en-US" sz="1400" dirty="0">
                <a:latin typeface="Times New Roman" pitchFamily="18" charset="0"/>
                <a:cs typeface="Times New Roman" pitchFamily="18" charset="0"/>
              </a:rPr>
              <a:t>Start with who has blind spots before explaining what they are.  Some in the seminar may know exactly what they are.  If so use their responses as the definition.</a:t>
            </a:r>
          </a:p>
          <a:p>
            <a:pPr marL="800100" lvl="1" indent="-342900">
              <a:spcBef>
                <a:spcPct val="0"/>
              </a:spcBef>
              <a:buAutoNum type="arabicPeriod"/>
              <a:defRPr/>
            </a:pPr>
            <a:r>
              <a:rPr lang="en-US" sz="1400" dirty="0">
                <a:latin typeface="Times New Roman" pitchFamily="18" charset="0"/>
                <a:cs typeface="Times New Roman" pitchFamily="18" charset="0"/>
              </a:rPr>
              <a:t>Provide the answer based on Maxwell’s article and what Larson &amp; LaFasto describe.</a:t>
            </a:r>
          </a:p>
          <a:p>
            <a:pPr marL="800100" lvl="1" indent="-342900">
              <a:spcBef>
                <a:spcPct val="0"/>
              </a:spcBef>
              <a:buAutoNum type="arabicPeriod"/>
              <a:defRPr/>
            </a:pP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Team activity.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525">
              <a:spcBef>
                <a:spcPct val="30000"/>
              </a:spcBef>
              <a:defRPr sz="1200">
                <a:solidFill>
                  <a:schemeClr val="tx1"/>
                </a:solidFill>
                <a:latin typeface="Calibri" panose="020F0502020204030204" pitchFamily="34" charset="0"/>
              </a:defRPr>
            </a:lvl1pPr>
            <a:lvl2pPr marL="730250" indent="-279400" defTabSz="898525">
              <a:spcBef>
                <a:spcPct val="30000"/>
              </a:spcBef>
              <a:defRPr sz="1200">
                <a:solidFill>
                  <a:schemeClr val="tx1"/>
                </a:solidFill>
                <a:latin typeface="Calibri" panose="020F0502020204030204" pitchFamily="34" charset="0"/>
              </a:defRPr>
            </a:lvl2pPr>
            <a:lvl3pPr marL="1125538" indent="-223838" defTabSz="898525">
              <a:spcBef>
                <a:spcPct val="30000"/>
              </a:spcBef>
              <a:defRPr sz="1200">
                <a:solidFill>
                  <a:schemeClr val="tx1"/>
                </a:solidFill>
                <a:latin typeface="Calibri" panose="020F0502020204030204" pitchFamily="34" charset="0"/>
              </a:defRPr>
            </a:lvl3pPr>
            <a:lvl4pPr marL="1576388" indent="-223838" defTabSz="898525">
              <a:spcBef>
                <a:spcPct val="30000"/>
              </a:spcBef>
              <a:defRPr sz="1200">
                <a:solidFill>
                  <a:schemeClr val="tx1"/>
                </a:solidFill>
                <a:latin typeface="Calibri" panose="020F0502020204030204" pitchFamily="34" charset="0"/>
              </a:defRPr>
            </a:lvl4pPr>
            <a:lvl5pPr marL="2028825" indent="-223838" defTabSz="898525">
              <a:spcBef>
                <a:spcPct val="30000"/>
              </a:spcBef>
              <a:defRPr sz="1200">
                <a:solidFill>
                  <a:schemeClr val="tx1"/>
                </a:solidFill>
                <a:latin typeface="Calibri" panose="020F0502020204030204" pitchFamily="34" charset="0"/>
              </a:defRPr>
            </a:lvl5pPr>
            <a:lvl6pPr marL="2486025" indent="-223838" defTabSz="898525" eaLnBrk="0" fontAlgn="base" hangingPunct="0">
              <a:spcBef>
                <a:spcPct val="30000"/>
              </a:spcBef>
              <a:spcAft>
                <a:spcPct val="0"/>
              </a:spcAft>
              <a:defRPr sz="1200">
                <a:solidFill>
                  <a:schemeClr val="tx1"/>
                </a:solidFill>
                <a:latin typeface="Calibri" panose="020F0502020204030204" pitchFamily="34" charset="0"/>
              </a:defRPr>
            </a:lvl6pPr>
            <a:lvl7pPr marL="2943225" indent="-223838" defTabSz="898525" eaLnBrk="0" fontAlgn="base" hangingPunct="0">
              <a:spcBef>
                <a:spcPct val="30000"/>
              </a:spcBef>
              <a:spcAft>
                <a:spcPct val="0"/>
              </a:spcAft>
              <a:defRPr sz="1200">
                <a:solidFill>
                  <a:schemeClr val="tx1"/>
                </a:solidFill>
                <a:latin typeface="Calibri" panose="020F0502020204030204" pitchFamily="34" charset="0"/>
              </a:defRPr>
            </a:lvl7pPr>
            <a:lvl8pPr marL="3400425" indent="-223838" defTabSz="898525" eaLnBrk="0" fontAlgn="base" hangingPunct="0">
              <a:spcBef>
                <a:spcPct val="30000"/>
              </a:spcBef>
              <a:spcAft>
                <a:spcPct val="0"/>
              </a:spcAft>
              <a:defRPr sz="1200">
                <a:solidFill>
                  <a:schemeClr val="tx1"/>
                </a:solidFill>
                <a:latin typeface="Calibri" panose="020F0502020204030204" pitchFamily="34" charset="0"/>
              </a:defRPr>
            </a:lvl8pPr>
            <a:lvl9pPr marL="3857625" indent="-223838" defTabSz="8985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F911F-2ED1-47CE-96AD-6999FD026DE7}" type="slidenum">
              <a:rPr lang="en-US" altLang="en-US">
                <a:solidFill>
                  <a:srgbClr val="000000"/>
                </a:solidFill>
              </a:rPr>
              <a:pPr>
                <a:spcBef>
                  <a:spcPct val="0"/>
                </a:spcBef>
              </a:pPr>
              <a:t>11</a:t>
            </a:fld>
            <a:endParaRPr lang="en-US" altLang="en-US" dirty="0">
              <a:solidFill>
                <a:srgbClr val="000000"/>
              </a:solidFill>
            </a:endParaRPr>
          </a:p>
        </p:txBody>
      </p:sp>
    </p:spTree>
    <p:extLst>
      <p:ext uri="{BB962C8B-B14F-4D97-AF65-F5344CB8AC3E}">
        <p14:creationId xmlns:p14="http://schemas.microsoft.com/office/powerpoint/2010/main" val="62773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5032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12</a:t>
            </a:fld>
            <a:endParaRPr lang="en-US" dirty="0"/>
          </a:p>
        </p:txBody>
      </p:sp>
      <p:sp>
        <p:nvSpPr>
          <p:cNvPr id="5" name="Notes Placeholder 2"/>
          <p:cNvSpPr>
            <a:spLocks noGrp="1"/>
          </p:cNvSpPr>
          <p:nvPr>
            <p:ph type="body" idx="3"/>
          </p:nvPr>
        </p:nvSpPr>
        <p:spPr bwMode="auto">
          <a:xfrm>
            <a:off x="228600" y="2332038"/>
            <a:ext cx="6553200" cy="42671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Have teams develop their list of team leader qualities to effectively lead their work teams.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Based on previous discussions and the readings, have the team complete the activity and then share with the seminar.</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Break.</a:t>
            </a:r>
          </a:p>
        </p:txBody>
      </p:sp>
    </p:spTree>
    <p:extLst>
      <p:ext uri="{BB962C8B-B14F-4D97-AF65-F5344CB8AC3E}">
        <p14:creationId xmlns:p14="http://schemas.microsoft.com/office/powerpoint/2010/main" val="288444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211388" y="274638"/>
            <a:ext cx="2436812" cy="1828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28600" y="2103438"/>
            <a:ext cx="6553200" cy="289853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Announce break.</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State time to return and tell students next will focus on advantages of teams.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FedEx video of building leaders.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525">
              <a:spcBef>
                <a:spcPct val="30000"/>
              </a:spcBef>
              <a:defRPr sz="1200">
                <a:solidFill>
                  <a:schemeClr val="tx1"/>
                </a:solidFill>
                <a:latin typeface="Calibri" panose="020F0502020204030204" pitchFamily="34" charset="0"/>
              </a:defRPr>
            </a:lvl1pPr>
            <a:lvl2pPr marL="730250" indent="-279400" defTabSz="898525">
              <a:spcBef>
                <a:spcPct val="30000"/>
              </a:spcBef>
              <a:defRPr sz="1200">
                <a:solidFill>
                  <a:schemeClr val="tx1"/>
                </a:solidFill>
                <a:latin typeface="Calibri" panose="020F0502020204030204" pitchFamily="34" charset="0"/>
              </a:defRPr>
            </a:lvl2pPr>
            <a:lvl3pPr marL="1125538" indent="-223838" defTabSz="898525">
              <a:spcBef>
                <a:spcPct val="30000"/>
              </a:spcBef>
              <a:defRPr sz="1200">
                <a:solidFill>
                  <a:schemeClr val="tx1"/>
                </a:solidFill>
                <a:latin typeface="Calibri" panose="020F0502020204030204" pitchFamily="34" charset="0"/>
              </a:defRPr>
            </a:lvl3pPr>
            <a:lvl4pPr marL="1576388" indent="-223838" defTabSz="898525">
              <a:spcBef>
                <a:spcPct val="30000"/>
              </a:spcBef>
              <a:defRPr sz="1200">
                <a:solidFill>
                  <a:schemeClr val="tx1"/>
                </a:solidFill>
                <a:latin typeface="Calibri" panose="020F0502020204030204" pitchFamily="34" charset="0"/>
              </a:defRPr>
            </a:lvl4pPr>
            <a:lvl5pPr marL="2028825" indent="-223838" defTabSz="898525">
              <a:spcBef>
                <a:spcPct val="30000"/>
              </a:spcBef>
              <a:defRPr sz="1200">
                <a:solidFill>
                  <a:schemeClr val="tx1"/>
                </a:solidFill>
                <a:latin typeface="Calibri" panose="020F0502020204030204" pitchFamily="34" charset="0"/>
              </a:defRPr>
            </a:lvl5pPr>
            <a:lvl6pPr marL="2486025" indent="-223838" defTabSz="898525" eaLnBrk="0" fontAlgn="base" hangingPunct="0">
              <a:spcBef>
                <a:spcPct val="30000"/>
              </a:spcBef>
              <a:spcAft>
                <a:spcPct val="0"/>
              </a:spcAft>
              <a:defRPr sz="1200">
                <a:solidFill>
                  <a:schemeClr val="tx1"/>
                </a:solidFill>
                <a:latin typeface="Calibri" panose="020F0502020204030204" pitchFamily="34" charset="0"/>
              </a:defRPr>
            </a:lvl6pPr>
            <a:lvl7pPr marL="2943225" indent="-223838" defTabSz="898525" eaLnBrk="0" fontAlgn="base" hangingPunct="0">
              <a:spcBef>
                <a:spcPct val="30000"/>
              </a:spcBef>
              <a:spcAft>
                <a:spcPct val="0"/>
              </a:spcAft>
              <a:defRPr sz="1200">
                <a:solidFill>
                  <a:schemeClr val="tx1"/>
                </a:solidFill>
                <a:latin typeface="Calibri" panose="020F0502020204030204" pitchFamily="34" charset="0"/>
              </a:defRPr>
            </a:lvl7pPr>
            <a:lvl8pPr marL="3400425" indent="-223838" defTabSz="898525" eaLnBrk="0" fontAlgn="base" hangingPunct="0">
              <a:spcBef>
                <a:spcPct val="30000"/>
              </a:spcBef>
              <a:spcAft>
                <a:spcPct val="0"/>
              </a:spcAft>
              <a:defRPr sz="1200">
                <a:solidFill>
                  <a:schemeClr val="tx1"/>
                </a:solidFill>
                <a:latin typeface="Calibri" panose="020F0502020204030204" pitchFamily="34" charset="0"/>
              </a:defRPr>
            </a:lvl8pPr>
            <a:lvl9pPr marL="3857625" indent="-223838" defTabSz="8985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F911F-2ED1-47CE-96AD-6999FD026DE7}" type="slidenum">
              <a:rPr lang="en-US" altLang="en-US">
                <a:solidFill>
                  <a:srgbClr val="000000"/>
                </a:solidFill>
              </a:rPr>
              <a:pPr>
                <a:spcBef>
                  <a:spcPct val="0"/>
                </a:spcBef>
              </a:pPr>
              <a:t>13</a:t>
            </a:fld>
            <a:endParaRPr lang="en-US" altLang="en-US" dirty="0">
              <a:solidFill>
                <a:srgbClr val="000000"/>
              </a:solidFill>
            </a:endParaRPr>
          </a:p>
        </p:txBody>
      </p:sp>
    </p:spTree>
    <p:extLst>
      <p:ext uri="{BB962C8B-B14F-4D97-AF65-F5344CB8AC3E}">
        <p14:creationId xmlns:p14="http://schemas.microsoft.com/office/powerpoint/2010/main" val="627734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14</a:t>
            </a:fld>
            <a:endParaRPr lang="en-US" dirty="0"/>
          </a:p>
        </p:txBody>
      </p:sp>
      <p:sp>
        <p:nvSpPr>
          <p:cNvPr id="9" name="TextBox 8"/>
          <p:cNvSpPr txBox="1"/>
          <p:nvPr/>
        </p:nvSpPr>
        <p:spPr>
          <a:xfrm>
            <a:off x="76200" y="2027237"/>
            <a:ext cx="6705600" cy="2246769"/>
          </a:xfrm>
          <a:prstGeom prst="rect">
            <a:avLst/>
          </a:prstGeom>
          <a:noFill/>
        </p:spPr>
        <p:txBody>
          <a:bodyPr wrap="square" rtlCol="0">
            <a:spAutoFit/>
          </a:bodyPr>
          <a:lstStyle/>
          <a:p>
            <a:pPr lvl="0">
              <a:spcBef>
                <a:spcPct val="0"/>
              </a:spcBef>
              <a:defRPr/>
            </a:pPr>
            <a:r>
              <a:rPr lang="en-US" sz="1400" u="sng" dirty="0">
                <a:solidFill>
                  <a:prstClr val="black"/>
                </a:solidFill>
                <a:latin typeface="Times New Roman" pitchFamily="18" charset="0"/>
                <a:cs typeface="Times New Roman" pitchFamily="18" charset="0"/>
              </a:rPr>
              <a:t>Instructor Guidance</a:t>
            </a:r>
            <a:r>
              <a:rPr lang="en-US" sz="1400" dirty="0">
                <a:solidFill>
                  <a:prstClr val="black"/>
                </a:solidFill>
                <a:latin typeface="Times New Roman" pitchFamily="18" charset="0"/>
                <a:cs typeface="Times New Roman" pitchFamily="18" charset="0"/>
              </a:rPr>
              <a:t>:</a:t>
            </a:r>
          </a:p>
          <a:p>
            <a:pPr marL="337866" indent="-337866">
              <a:spcBef>
                <a:spcPct val="0"/>
              </a:spcBef>
              <a:buFontTx/>
              <a:buAutoNum type="alphaLcPeriod"/>
              <a:defRPr/>
            </a:pPr>
            <a:r>
              <a:rPr lang="en-US" sz="1400" dirty="0">
                <a:solidFill>
                  <a:prstClr val="black"/>
                </a:solidFill>
                <a:latin typeface="Times New Roman" pitchFamily="18" charset="0"/>
                <a:cs typeface="Times New Roman" pitchFamily="18" charset="0"/>
              </a:rPr>
              <a:t>Purpose: A humorous FedEx video of building leaders: (</a:t>
            </a:r>
            <a:r>
              <a:rPr lang="en-US" sz="1000" dirty="0"/>
              <a:t>https://youtu.be/hRUK9cHFJ5s?list=PLgVGwc7yblJmos7gYjmQtRIOuL0XKSVJq)</a:t>
            </a:r>
            <a:r>
              <a:rPr lang="en-US" sz="1400" dirty="0">
                <a:solidFill>
                  <a:prstClr val="black"/>
                </a:solidFill>
                <a:latin typeface="Times New Roman" pitchFamily="18" charset="0"/>
                <a:cs typeface="Times New Roman" pitchFamily="18" charset="0"/>
              </a:rPr>
              <a:t>.</a:t>
            </a:r>
          </a:p>
          <a:p>
            <a:pPr marL="337866" lvl="0" indent="-337866">
              <a:spcBef>
                <a:spcPct val="0"/>
              </a:spcBef>
              <a:buFontTx/>
              <a:buAutoNum type="alphaLcPeriod"/>
              <a:defRPr/>
            </a:pPr>
            <a:endParaRPr lang="en-US" sz="1400" dirty="0">
              <a:solidFill>
                <a:prstClr val="black"/>
              </a:solidFill>
              <a:latin typeface="Times New Roman" pitchFamily="18" charset="0"/>
              <a:cs typeface="Times New Roman" pitchFamily="18" charset="0"/>
            </a:endParaRPr>
          </a:p>
          <a:p>
            <a:pPr marL="337866" lvl="0" indent="-337866">
              <a:spcBef>
                <a:spcPct val="0"/>
              </a:spcBef>
              <a:buFontTx/>
              <a:buAutoNum type="alphaLcPeriod"/>
              <a:defRPr/>
            </a:pPr>
            <a:r>
              <a:rPr lang="en-US" sz="1400" dirty="0">
                <a:solidFill>
                  <a:prstClr val="black"/>
                </a:solidFill>
                <a:latin typeface="Times New Roman" pitchFamily="18" charset="0"/>
                <a:cs typeface="Times New Roman" pitchFamily="18" charset="0"/>
              </a:rPr>
              <a:t>Discussion:  N/A</a:t>
            </a:r>
          </a:p>
          <a:p>
            <a:pPr marL="337866" lvl="0" indent="-337866">
              <a:spcBef>
                <a:spcPct val="0"/>
              </a:spcBef>
              <a:buFontTx/>
              <a:buAutoNum type="alphaLcPeriod"/>
              <a:defRPr/>
            </a:pPr>
            <a:endParaRPr lang="en-US" sz="1400" dirty="0">
              <a:solidFill>
                <a:prstClr val="black"/>
              </a:solidFill>
              <a:latin typeface="Times New Roman" pitchFamily="18" charset="0"/>
              <a:cs typeface="Times New Roman" pitchFamily="18" charset="0"/>
            </a:endParaRPr>
          </a:p>
          <a:p>
            <a:pPr marL="337866" lvl="0" indent="-337866">
              <a:spcBef>
                <a:spcPct val="0"/>
              </a:spcBef>
              <a:buFontTx/>
              <a:buAutoNum type="alphaLcPeriod"/>
              <a:defRPr/>
            </a:pPr>
            <a:r>
              <a:rPr lang="en-US" sz="1400" dirty="0">
                <a:solidFill>
                  <a:prstClr val="black"/>
                </a:solidFill>
                <a:latin typeface="Times New Roman" pitchFamily="18" charset="0"/>
                <a:cs typeface="Times New Roman" pitchFamily="18" charset="0"/>
              </a:rPr>
              <a:t>Question: N/A</a:t>
            </a:r>
            <a:br>
              <a:rPr lang="en-US" sz="1400" dirty="0">
                <a:solidFill>
                  <a:prstClr val="black"/>
                </a:solidFill>
                <a:latin typeface="Times New Roman" pitchFamily="18" charset="0"/>
                <a:cs typeface="Times New Roman" pitchFamily="18" charset="0"/>
              </a:rPr>
            </a:br>
            <a:endParaRPr lang="en-US" sz="1400" dirty="0">
              <a:solidFill>
                <a:prstClr val="black"/>
              </a:solidFill>
              <a:latin typeface="Times New Roman" pitchFamily="18" charset="0"/>
              <a:cs typeface="Times New Roman" pitchFamily="18" charset="0"/>
            </a:endParaRPr>
          </a:p>
          <a:p>
            <a:pPr marL="337866" lvl="0" indent="-337866">
              <a:spcBef>
                <a:spcPct val="0"/>
              </a:spcBef>
              <a:buFontTx/>
              <a:buAutoNum type="alphaLcPeriod"/>
              <a:defRPr/>
            </a:pPr>
            <a:r>
              <a:rPr lang="en-US" sz="1400" dirty="0">
                <a:solidFill>
                  <a:prstClr val="black"/>
                </a:solidFill>
                <a:latin typeface="Times New Roman" pitchFamily="18" charset="0"/>
                <a:cs typeface="Times New Roman" pitchFamily="18" charset="0"/>
              </a:rPr>
              <a:t>Next Slide:  Leader Development.</a:t>
            </a:r>
          </a:p>
          <a:p>
            <a:pPr marL="337866" lvl="0" indent="-337866">
              <a:spcBef>
                <a:spcPct val="0"/>
              </a:spcBef>
              <a:buFontTx/>
              <a:buAutoNum type="alphaLcPeriod"/>
              <a:defRPr/>
            </a:pPr>
            <a:endParaRPr lang="en-US" sz="1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8506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15</a:t>
            </a:fld>
            <a:endParaRPr lang="en-US" dirty="0"/>
          </a:p>
        </p:txBody>
      </p:sp>
      <p:sp>
        <p:nvSpPr>
          <p:cNvPr id="5" name="Notes Placeholder 2"/>
          <p:cNvSpPr txBox="1">
            <a:spLocks/>
          </p:cNvSpPr>
          <p:nvPr/>
        </p:nvSpPr>
        <p:spPr bwMode="auto">
          <a:xfrm>
            <a:off x="228600" y="2027238"/>
            <a:ext cx="6553200" cy="54863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To identify and explain actions team leaders take for self improvement.</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The three main actions are based on the readings and other information pulled from knowledge and experiences of the developers of this course.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800100" lvl="1" indent="-342900">
              <a:spcBef>
                <a:spcPct val="0"/>
              </a:spcBef>
              <a:buFont typeface="+mj-lt"/>
              <a:buAutoNum type="arabicPeriod"/>
              <a:defRPr/>
            </a:pPr>
            <a:r>
              <a:rPr lang="en-US" sz="1400" dirty="0">
                <a:latin typeface="Times New Roman" pitchFamily="18" charset="0"/>
                <a:cs typeface="Times New Roman" pitchFamily="18" charset="0"/>
              </a:rPr>
              <a:t>In their book “Switch” (Heath &amp; Heath, pp.- 118-121) Positive Illusions refers to the exaggeration humans do when assessing one’s real skill and ability levels.  Goes back to Lead Self where we discussed “We judge others by their actions and ourselves by our intent.”  We believe we can assess our worth better than anyone else evaluating us. Attila the Hun accountant and non=profits trying to make a buck—processing claims for payments.</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(Sinek) stresses that the Golden Circle (Chapter 3) explains how we determine our destiny.  We first need to comprehend and head for our “why” we are doing an act before we can fully articulate how we are going to do what.</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Nelson Mandela is one of the real “doers” in our international society.  He was a significant leader who overcame prejudice and imprisonment to lead South Africa to a new beginning.  He did this through love and mercy.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Engage the students to respond to each bullet and offer their opinions and suggestions that expand our understanding of the bullets.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Actions of Leader Development.</a:t>
            </a:r>
          </a:p>
          <a:p>
            <a:pPr marL="337866" indent="-337866">
              <a:spcBef>
                <a:spcPct val="0"/>
              </a:spcBef>
              <a:buFontTx/>
              <a:buAutoNum type="alphaLcPeriod"/>
              <a:defRPr/>
            </a:pPr>
            <a:endParaRPr lang="en-US" sz="1400" dirty="0">
              <a:latin typeface="Times New Roman" pitchFamily="18" charset="0"/>
              <a:cs typeface="Times New Roman" pitchFamily="18" charset="0"/>
            </a:endParaRPr>
          </a:p>
          <a:p>
            <a:pPr>
              <a:spcBef>
                <a:spcPct val="0"/>
              </a:spcBef>
              <a:defRPr/>
            </a:pP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152752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222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16</a:t>
            </a:fld>
            <a:endParaRPr lang="en-US" dirty="0"/>
          </a:p>
        </p:txBody>
      </p:sp>
      <p:sp>
        <p:nvSpPr>
          <p:cNvPr id="5" name="Notes Placeholder 2"/>
          <p:cNvSpPr txBox="1">
            <a:spLocks/>
          </p:cNvSpPr>
          <p:nvPr/>
        </p:nvSpPr>
        <p:spPr bwMode="auto">
          <a:xfrm>
            <a:off x="228600" y="1951038"/>
            <a:ext cx="6553200" cy="38861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To identify and explain actions team leaders take for self improvement.</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The actions are based on the readings and other information pulled from knowledge and experiences of the developers of this course.  Specifically Hackman and Johnson (2013, pp. 373-390) address the first four bullets.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Engage the students to respond to each bullet and offer their opinions and suggestions that expand our understanding of the bullets.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Team Activity.</a:t>
            </a:r>
          </a:p>
          <a:p>
            <a:pPr marL="337866" indent="-337866">
              <a:spcBef>
                <a:spcPct val="0"/>
              </a:spcBef>
              <a:buFontTx/>
              <a:buAutoNum type="alphaLcPeriod"/>
              <a:defRPr/>
            </a:pPr>
            <a:endParaRPr lang="en-US" sz="1400" dirty="0">
              <a:latin typeface="Times New Roman" pitchFamily="18" charset="0"/>
              <a:cs typeface="Times New Roman" pitchFamily="18" charset="0"/>
            </a:endParaRPr>
          </a:p>
          <a:p>
            <a:pPr>
              <a:spcBef>
                <a:spcPct val="0"/>
              </a:spcBef>
              <a:defRPr/>
            </a:pP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18506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17</a:t>
            </a:fld>
            <a:endParaRPr lang="en-US" dirty="0"/>
          </a:p>
        </p:txBody>
      </p:sp>
      <p:sp>
        <p:nvSpPr>
          <p:cNvPr id="5" name="Notes Placeholder 2"/>
          <p:cNvSpPr>
            <a:spLocks noGrp="1"/>
          </p:cNvSpPr>
          <p:nvPr>
            <p:ph type="body" idx="3"/>
          </p:nvPr>
        </p:nvSpPr>
        <p:spPr bwMode="auto">
          <a:xfrm>
            <a:off x="228600" y="2557697"/>
            <a:ext cx="6553200" cy="37367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To have each team build an action plan on developing or improving their team leadership competence.</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The activity is based on a previous activity, “What leadership qualities do you think an effective team leader within your work environment should possess?”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Key to this activity is for them to build their plan based on the qualities of the previous activity.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Their own ideas applied in a creative way that expands the entire seminar’s understanding and appreciation of a plan of action.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Questions: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Summary.</a:t>
            </a:r>
          </a:p>
        </p:txBody>
      </p:sp>
    </p:spTree>
    <p:extLst>
      <p:ext uri="{BB962C8B-B14F-4D97-AF65-F5344CB8AC3E}">
        <p14:creationId xmlns:p14="http://schemas.microsoft.com/office/powerpoint/2010/main" val="2884441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222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18</a:t>
            </a:fld>
            <a:endParaRPr lang="en-US" dirty="0"/>
          </a:p>
        </p:txBody>
      </p:sp>
      <p:sp>
        <p:nvSpPr>
          <p:cNvPr id="5" name="Notes Placeholder 2"/>
          <p:cNvSpPr txBox="1">
            <a:spLocks/>
          </p:cNvSpPr>
          <p:nvPr/>
        </p:nvSpPr>
        <p:spPr bwMode="auto">
          <a:xfrm>
            <a:off x="228600" y="1951038"/>
            <a:ext cx="6553200" cy="33527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Provide a review and summary of what was addressed in Session Three.</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Address each bullet and encourage students to add emphasis to each one if they desire to do that.</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The Gap theory (Heath and Heath pp. 84-85) is concerned with our curiosity and the need to answer questions that we get hooked on by either media or interactions with others.  We are curious when we do not know the meaning of something.  If we think we know it, we become less curious, and the danger then is we become over-confident.</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N/A</a:t>
            </a:r>
          </a:p>
          <a:p>
            <a:pPr>
              <a:spcBef>
                <a:spcPct val="0"/>
              </a:spcBef>
              <a:defRPr/>
            </a:pP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100400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2</a:t>
            </a:fld>
            <a:endParaRPr lang="en-US" dirty="0"/>
          </a:p>
        </p:txBody>
      </p:sp>
      <p:sp>
        <p:nvSpPr>
          <p:cNvPr id="5" name="Notes Placeholder 2"/>
          <p:cNvSpPr txBox="1">
            <a:spLocks/>
          </p:cNvSpPr>
          <p:nvPr/>
        </p:nvSpPr>
        <p:spPr bwMode="auto">
          <a:xfrm>
            <a:off x="228600" y="2027238"/>
            <a:ext cx="6553200" cy="34289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Explain the three learning objectives for Session Three.</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Address each objective but no need to go into detail at this point.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The point of the quote is to emphasize that we build ourselves to be what we think we are supposed to be.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As Victor Frankel explains, we decide how we will react and the decisions we make based on the circumstances we are in and the vision of where we see ourselves going.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Funny video of a team leader holding a meeting for a staff/team meeting.</a:t>
            </a:r>
          </a:p>
        </p:txBody>
      </p:sp>
    </p:spTree>
    <p:extLst>
      <p:ext uri="{BB962C8B-B14F-4D97-AF65-F5344CB8AC3E}">
        <p14:creationId xmlns:p14="http://schemas.microsoft.com/office/powerpoint/2010/main" val="10489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3</a:t>
            </a:fld>
            <a:endParaRPr lang="en-US" dirty="0"/>
          </a:p>
        </p:txBody>
      </p:sp>
      <p:sp>
        <p:nvSpPr>
          <p:cNvPr id="6" name="Notes Placeholder 2"/>
          <p:cNvSpPr txBox="1">
            <a:spLocks/>
          </p:cNvSpPr>
          <p:nvPr/>
        </p:nvSpPr>
        <p:spPr bwMode="auto">
          <a:xfrm>
            <a:off x="152400" y="2027238"/>
            <a:ext cx="6553200" cy="57911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The purpose of the video is to inject a little humor and point to a goofy leader.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We do learn through humor because it is a harmless way to look at ways not to lead others.  Like the video from Lead Self, “Mike”, enthusiasm is contagious.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Pair and Share!</a:t>
            </a:r>
          </a:p>
        </p:txBody>
      </p:sp>
    </p:spTree>
    <p:extLst>
      <p:ext uri="{BB962C8B-B14F-4D97-AF65-F5344CB8AC3E}">
        <p14:creationId xmlns:p14="http://schemas.microsoft.com/office/powerpoint/2010/main" val="288444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222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4</a:t>
            </a:fld>
            <a:endParaRPr lang="en-US" dirty="0"/>
          </a:p>
        </p:txBody>
      </p:sp>
      <p:sp>
        <p:nvSpPr>
          <p:cNvPr id="5" name="Notes Placeholder 2"/>
          <p:cNvSpPr>
            <a:spLocks noGrp="1"/>
          </p:cNvSpPr>
          <p:nvPr>
            <p:ph type="body" idx="3"/>
          </p:nvPr>
        </p:nvSpPr>
        <p:spPr bwMode="auto">
          <a:xfrm>
            <a:off x="228600" y="1951038"/>
            <a:ext cx="6553200" cy="46481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To have each student reflect on why they are taking the seminar and desiring to be a team leader.</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1.  Often we start on an activity or begin a new adventure without fully understanding why we are doing or thinking of the end-state of our actions. The pair and share offers a brief opportunity to such reflection.</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2.  Share with the seminar Pat’s story of her not wanting to be a leader.  She was selected to be the General Manager for her talent and competence, not because she wanted the additional responsibilities of leading the Marine Shop.</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a:t>
            </a:r>
            <a:r>
              <a:rPr lang="en-US" sz="1400" dirty="0" smtClean="0">
                <a:latin typeface="Times New Roman" pitchFamily="18" charset="0"/>
                <a:cs typeface="Times New Roman" pitchFamily="18" charset="0"/>
              </a:rPr>
              <a:t>I </a:t>
            </a:r>
            <a:r>
              <a:rPr lang="en-US" sz="1400" dirty="0">
                <a:latin typeface="Times New Roman" pitchFamily="18" charset="0"/>
                <a:cs typeface="Times New Roman" pitchFamily="18" charset="0"/>
              </a:rPr>
              <a:t>think </a:t>
            </a:r>
            <a:r>
              <a:rPr lang="en-US" sz="1400" dirty="0" smtClean="0">
                <a:latin typeface="Times New Roman" pitchFamily="18" charset="0"/>
                <a:cs typeface="Times New Roman" pitchFamily="18" charset="0"/>
              </a:rPr>
              <a:t>“That” about myths.</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88444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201863" y="228600"/>
            <a:ext cx="2438400" cy="1828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xfrm>
            <a:off x="74616" y="2117177"/>
            <a:ext cx="6708775" cy="32213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To discuss some myths of what we think leaders are.</a:t>
            </a:r>
          </a:p>
          <a:p>
            <a:pPr marL="337866" indent="-337866" eaLnBrk="1" hangingPunct="1">
              <a:spcBef>
                <a:spcPct val="0"/>
              </a:spcBef>
              <a:buFontTx/>
              <a:buAutoNum type="alphaLcPeriod"/>
              <a:defRPr/>
            </a:pP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Bennis and Manus (1997) discuss the misperception many people get concerning the difference between leaders and managers (pp. 206-211).  They argue that education throughout the country, especially MBA programs stress the role of managers as quasi-leaders.  Bennis and Manus write to dispel that notion and explain that leaders are different in role and responsibility (pp. 204-216).</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Questions:  The 6 questions are intended to get the students to state what they believe and then through discussion we dispel those myths based on Bennis and Manu’s claims.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What is a Team Leader?</a:t>
            </a:r>
            <a:endParaRPr lang="en-US" altLang="en-US" sz="1400" dirty="0">
              <a:latin typeface="Times New Roman" panose="02020603050405020304" pitchFamily="18" charset="0"/>
              <a:cs typeface="Times New Roman" panose="02020603050405020304" pitchFamily="18" charset="0"/>
            </a:endParaRPr>
          </a:p>
          <a:p>
            <a:pPr eaLnBrk="1" hangingPunct="1">
              <a:defRPr/>
            </a:pPr>
            <a:endParaRPr lang="en-US" altLang="en-US" sz="1400" dirty="0">
              <a:latin typeface="Times New Roman" panose="02020603050405020304" pitchFamily="18" charset="0"/>
              <a:cs typeface="Times New Roman" panose="02020603050405020304" pitchFamily="18"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1838" indent="-280988">
              <a:spcBef>
                <a:spcPct val="30000"/>
              </a:spcBef>
              <a:defRPr sz="1200">
                <a:solidFill>
                  <a:schemeClr val="tx1"/>
                </a:solidFill>
                <a:latin typeface="Calibri" panose="020F0502020204030204" pitchFamily="34" charset="0"/>
              </a:defRPr>
            </a:lvl2pPr>
            <a:lvl3pPr marL="1127125" indent="-225425">
              <a:spcBef>
                <a:spcPct val="30000"/>
              </a:spcBef>
              <a:defRPr sz="1200">
                <a:solidFill>
                  <a:schemeClr val="tx1"/>
                </a:solidFill>
                <a:latin typeface="Calibri" panose="020F0502020204030204" pitchFamily="34" charset="0"/>
              </a:defRPr>
            </a:lvl3pPr>
            <a:lvl4pPr marL="1577975" indent="-225425">
              <a:spcBef>
                <a:spcPct val="30000"/>
              </a:spcBef>
              <a:defRPr sz="1200">
                <a:solidFill>
                  <a:schemeClr val="tx1"/>
                </a:solidFill>
                <a:latin typeface="Calibri" panose="020F0502020204030204" pitchFamily="34" charset="0"/>
              </a:defRPr>
            </a:lvl4pPr>
            <a:lvl5pPr marL="2030413" indent="-225425">
              <a:spcBef>
                <a:spcPct val="30000"/>
              </a:spcBef>
              <a:defRPr sz="1200">
                <a:solidFill>
                  <a:schemeClr val="tx1"/>
                </a:solidFill>
                <a:latin typeface="Calibri" panose="020F0502020204030204" pitchFamily="34" charset="0"/>
              </a:defRPr>
            </a:lvl5pPr>
            <a:lvl6pPr marL="2487613" indent="-225425" eaLnBrk="0" fontAlgn="base" hangingPunct="0">
              <a:spcBef>
                <a:spcPct val="30000"/>
              </a:spcBef>
              <a:spcAft>
                <a:spcPct val="0"/>
              </a:spcAft>
              <a:defRPr sz="1200">
                <a:solidFill>
                  <a:schemeClr val="tx1"/>
                </a:solidFill>
                <a:latin typeface="Calibri" panose="020F0502020204030204" pitchFamily="34" charset="0"/>
              </a:defRPr>
            </a:lvl6pPr>
            <a:lvl7pPr marL="2944813" indent="-225425" eaLnBrk="0" fontAlgn="base" hangingPunct="0">
              <a:spcBef>
                <a:spcPct val="30000"/>
              </a:spcBef>
              <a:spcAft>
                <a:spcPct val="0"/>
              </a:spcAft>
              <a:defRPr sz="1200">
                <a:solidFill>
                  <a:schemeClr val="tx1"/>
                </a:solidFill>
                <a:latin typeface="Calibri" panose="020F0502020204030204" pitchFamily="34" charset="0"/>
              </a:defRPr>
            </a:lvl7pPr>
            <a:lvl8pPr marL="3402013" indent="-225425" eaLnBrk="0" fontAlgn="base" hangingPunct="0">
              <a:spcBef>
                <a:spcPct val="30000"/>
              </a:spcBef>
              <a:spcAft>
                <a:spcPct val="0"/>
              </a:spcAft>
              <a:defRPr sz="1200">
                <a:solidFill>
                  <a:schemeClr val="tx1"/>
                </a:solidFill>
                <a:latin typeface="Calibri" panose="020F0502020204030204" pitchFamily="34" charset="0"/>
              </a:defRPr>
            </a:lvl8pPr>
            <a:lvl9pPr marL="3859213"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9E9312-5469-49FC-930F-8FA7C7605CA6}" type="slidenum">
              <a:rPr lang="en-US" altLang="en-US"/>
              <a:pPr>
                <a:spcBef>
                  <a:spcPct val="0"/>
                </a:spcBef>
              </a:pPr>
              <a:t>5</a:t>
            </a:fld>
            <a:endParaRPr lang="en-US" altLang="en-US" dirty="0"/>
          </a:p>
        </p:txBody>
      </p:sp>
    </p:spTree>
    <p:extLst>
      <p:ext uri="{BB962C8B-B14F-4D97-AF65-F5344CB8AC3E}">
        <p14:creationId xmlns:p14="http://schemas.microsoft.com/office/powerpoint/2010/main" val="355707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6</a:t>
            </a:fld>
            <a:endParaRPr lang="en-US" dirty="0"/>
          </a:p>
        </p:txBody>
      </p:sp>
      <p:sp>
        <p:nvSpPr>
          <p:cNvPr id="6" name="Notes Placeholder 2"/>
          <p:cNvSpPr txBox="1">
            <a:spLocks/>
          </p:cNvSpPr>
          <p:nvPr/>
        </p:nvSpPr>
        <p:spPr bwMode="auto">
          <a:xfrm>
            <a:off x="228600" y="2027237"/>
            <a:ext cx="6553200" cy="5303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To define and explain what is a team leader.</a:t>
            </a:r>
          </a:p>
          <a:p>
            <a:pPr marL="337866" indent="-337866">
              <a:spcBef>
                <a:spcPct val="0"/>
              </a:spcBef>
              <a:buFontTx/>
              <a:buAutoNum type="alphaLcPeriod"/>
              <a:defRPr/>
            </a:pP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First share with the students your view of what is a team leader based on your knowledge and experience and what is written in the readings for this session.  Then move to the bullets.</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Scouller (2011) defined “the purpose of a leader is to make sure there is leadership…to ensure that all four dimensions of leadership are [being addressed].”  The first four bullets above address each of those dimensions.</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The fifth bullet, being authentic, means doing (your actions) what you believe in so people can trust you because you do what you say. We are being watched 24/7 which means that we have to actually do what we say in all things—Do what I say not what I do is a problematic behavior which causes others to not trust us.  To avoid issues in this area, strive to be competent and confident in a genuine manner.</a:t>
            </a:r>
          </a:p>
          <a:p>
            <a:pPr marL="795066" lvl="1" indent="-337866">
              <a:spcBef>
                <a:spcPct val="0"/>
              </a:spcBef>
              <a:buFontTx/>
              <a:buAutoNum type="arabicPeriod"/>
              <a:defRPr/>
            </a:pPr>
            <a:r>
              <a:rPr lang="en-US" sz="1400" dirty="0">
                <a:latin typeface="Times New Roman" pitchFamily="18" charset="0"/>
                <a:cs typeface="Times New Roman" pitchFamily="18" charset="0"/>
              </a:rPr>
              <a:t>Steve Gladis, (AdjProf—GMU) advocates being engaged and doing leadership and importantly being the leader in a holistic manner.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Ask students what each of the bullets mean to them.  Ensure to ask those students who are hesitant to engage in the conversations.</a:t>
            </a:r>
          </a:p>
          <a:p>
            <a:pPr marL="337866" indent="-337866">
              <a:spcBef>
                <a:spcPct val="0"/>
              </a:spcBef>
              <a:buFontTx/>
              <a:buAutoNum type="alphaLcPeriod"/>
              <a:defRPr/>
            </a:pP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Why are leaders important?</a:t>
            </a:r>
          </a:p>
        </p:txBody>
      </p:sp>
    </p:spTree>
    <p:extLst>
      <p:ext uri="{BB962C8B-B14F-4D97-AF65-F5344CB8AC3E}">
        <p14:creationId xmlns:p14="http://schemas.microsoft.com/office/powerpoint/2010/main" val="79895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7</a:t>
            </a:fld>
            <a:endParaRPr lang="en-US" dirty="0"/>
          </a:p>
        </p:txBody>
      </p:sp>
      <p:sp>
        <p:nvSpPr>
          <p:cNvPr id="5" name="Notes Placeholder 2"/>
          <p:cNvSpPr txBox="1">
            <a:spLocks/>
          </p:cNvSpPr>
          <p:nvPr/>
        </p:nvSpPr>
        <p:spPr bwMode="auto">
          <a:xfrm>
            <a:off x="228600" y="2027238"/>
            <a:ext cx="6553200" cy="44957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a:spcBef>
                <a:spcPct val="0"/>
              </a:spcBef>
              <a:buFontTx/>
              <a:buAutoNum type="alphaLcPeriod"/>
              <a:defRPr/>
            </a:pPr>
            <a:r>
              <a:rPr lang="en-US" sz="1400" dirty="0">
                <a:latin typeface="Times New Roman" pitchFamily="18" charset="0"/>
                <a:cs typeface="Times New Roman" pitchFamily="18" charset="0"/>
              </a:rPr>
              <a:t>Purpose:  To develop a short discussion on why leaders are important.</a:t>
            </a:r>
          </a:p>
          <a:p>
            <a:pPr marL="337866" indent="-337866">
              <a:spcBef>
                <a:spcPct val="0"/>
              </a:spcBef>
              <a:buFontTx/>
              <a:buAutoNum type="alphaLcPeriod"/>
              <a:defRPr/>
            </a:pP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Discussion: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1.  Bennis provides interesting reasons why leaders are important to us and society.  Mostly because we live in a complex world and everyone has agendas to achieve their destiny (1994, pp-15-16).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2.  Anchor points are guides we rely on to aim us to successfully leading others.  It is like the Bracelet “WWJD”—what would Jesus do?  Think of the most influential people in our lives and how their examples are anchor points in our lives.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3.  Sinek also provides several provocative topics related to leading others.  He states that trust is critical, specifically, trust is a feeling, not a rational experience (Sinek, 2009, p. 84).  He goes on to state that with trust comes value because by definition, value is the transference of trust (p. 84).</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Questions: Asks students to respond to the four reasons why we need leaders.  Get their views on the how leaders affect us and our organizations.  Keep them focused on team leaders and not wander to far into the political leaders.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a:spcBef>
                <a:spcPct val="0"/>
              </a:spcBef>
              <a:buFontTx/>
              <a:buAutoNum type="alphaLcPeriod"/>
              <a:defRPr/>
            </a:pPr>
            <a:r>
              <a:rPr lang="en-US" sz="1400" dirty="0">
                <a:latin typeface="Times New Roman" pitchFamily="18" charset="0"/>
                <a:cs typeface="Times New Roman" pitchFamily="18" charset="0"/>
              </a:rPr>
              <a:t>Next Slide:  Break!</a:t>
            </a:r>
          </a:p>
        </p:txBody>
      </p:sp>
    </p:spTree>
    <p:extLst>
      <p:ext uri="{BB962C8B-B14F-4D97-AF65-F5344CB8AC3E}">
        <p14:creationId xmlns:p14="http://schemas.microsoft.com/office/powerpoint/2010/main" val="10489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211388" y="122238"/>
            <a:ext cx="2436812" cy="1828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28600" y="1951038"/>
            <a:ext cx="6553200" cy="305093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Announce break.</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State time to return and tell students next will focus on advantages of teams.</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 N/A</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Colin Powell and trust.</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525">
              <a:spcBef>
                <a:spcPct val="30000"/>
              </a:spcBef>
              <a:defRPr sz="1200">
                <a:solidFill>
                  <a:schemeClr val="tx1"/>
                </a:solidFill>
                <a:latin typeface="Calibri" panose="020F0502020204030204" pitchFamily="34" charset="0"/>
              </a:defRPr>
            </a:lvl1pPr>
            <a:lvl2pPr marL="730250" indent="-279400" defTabSz="898525">
              <a:spcBef>
                <a:spcPct val="30000"/>
              </a:spcBef>
              <a:defRPr sz="1200">
                <a:solidFill>
                  <a:schemeClr val="tx1"/>
                </a:solidFill>
                <a:latin typeface="Calibri" panose="020F0502020204030204" pitchFamily="34" charset="0"/>
              </a:defRPr>
            </a:lvl2pPr>
            <a:lvl3pPr marL="1125538" indent="-223838" defTabSz="898525">
              <a:spcBef>
                <a:spcPct val="30000"/>
              </a:spcBef>
              <a:defRPr sz="1200">
                <a:solidFill>
                  <a:schemeClr val="tx1"/>
                </a:solidFill>
                <a:latin typeface="Calibri" panose="020F0502020204030204" pitchFamily="34" charset="0"/>
              </a:defRPr>
            </a:lvl3pPr>
            <a:lvl4pPr marL="1576388" indent="-223838" defTabSz="898525">
              <a:spcBef>
                <a:spcPct val="30000"/>
              </a:spcBef>
              <a:defRPr sz="1200">
                <a:solidFill>
                  <a:schemeClr val="tx1"/>
                </a:solidFill>
                <a:latin typeface="Calibri" panose="020F0502020204030204" pitchFamily="34" charset="0"/>
              </a:defRPr>
            </a:lvl4pPr>
            <a:lvl5pPr marL="2028825" indent="-223838" defTabSz="898525">
              <a:spcBef>
                <a:spcPct val="30000"/>
              </a:spcBef>
              <a:defRPr sz="1200">
                <a:solidFill>
                  <a:schemeClr val="tx1"/>
                </a:solidFill>
                <a:latin typeface="Calibri" panose="020F0502020204030204" pitchFamily="34" charset="0"/>
              </a:defRPr>
            </a:lvl5pPr>
            <a:lvl6pPr marL="2486025" indent="-223838" defTabSz="898525" eaLnBrk="0" fontAlgn="base" hangingPunct="0">
              <a:spcBef>
                <a:spcPct val="30000"/>
              </a:spcBef>
              <a:spcAft>
                <a:spcPct val="0"/>
              </a:spcAft>
              <a:defRPr sz="1200">
                <a:solidFill>
                  <a:schemeClr val="tx1"/>
                </a:solidFill>
                <a:latin typeface="Calibri" panose="020F0502020204030204" pitchFamily="34" charset="0"/>
              </a:defRPr>
            </a:lvl6pPr>
            <a:lvl7pPr marL="2943225" indent="-223838" defTabSz="898525" eaLnBrk="0" fontAlgn="base" hangingPunct="0">
              <a:spcBef>
                <a:spcPct val="30000"/>
              </a:spcBef>
              <a:spcAft>
                <a:spcPct val="0"/>
              </a:spcAft>
              <a:defRPr sz="1200">
                <a:solidFill>
                  <a:schemeClr val="tx1"/>
                </a:solidFill>
                <a:latin typeface="Calibri" panose="020F0502020204030204" pitchFamily="34" charset="0"/>
              </a:defRPr>
            </a:lvl7pPr>
            <a:lvl8pPr marL="3400425" indent="-223838" defTabSz="898525" eaLnBrk="0" fontAlgn="base" hangingPunct="0">
              <a:spcBef>
                <a:spcPct val="30000"/>
              </a:spcBef>
              <a:spcAft>
                <a:spcPct val="0"/>
              </a:spcAft>
              <a:defRPr sz="1200">
                <a:solidFill>
                  <a:schemeClr val="tx1"/>
                </a:solidFill>
                <a:latin typeface="Calibri" panose="020F0502020204030204" pitchFamily="34" charset="0"/>
              </a:defRPr>
            </a:lvl8pPr>
            <a:lvl9pPr marL="3857625" indent="-223838" defTabSz="8985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F911F-2ED1-47CE-96AD-6999FD026DE7}" type="slidenum">
              <a:rPr lang="en-US" altLang="en-US">
                <a:solidFill>
                  <a:srgbClr val="000000"/>
                </a:solidFill>
              </a:rPr>
              <a:pPr>
                <a:spcBef>
                  <a:spcPct val="0"/>
                </a:spcBef>
              </a:pPr>
              <a:t>8</a:t>
            </a:fld>
            <a:endParaRPr lang="en-US" altLang="en-US" dirty="0">
              <a:solidFill>
                <a:srgbClr val="000000"/>
              </a:solidFill>
            </a:endParaRPr>
          </a:p>
        </p:txBody>
      </p:sp>
    </p:spTree>
    <p:extLst>
      <p:ext uri="{BB962C8B-B14F-4D97-AF65-F5344CB8AC3E}">
        <p14:creationId xmlns:p14="http://schemas.microsoft.com/office/powerpoint/2010/main" val="98512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198438"/>
            <a:ext cx="2438400" cy="1828800"/>
          </a:xfrm>
        </p:spPr>
      </p:sp>
      <p:sp>
        <p:nvSpPr>
          <p:cNvPr id="4" name="Slide Number Placeholder 3"/>
          <p:cNvSpPr>
            <a:spLocks noGrp="1"/>
          </p:cNvSpPr>
          <p:nvPr>
            <p:ph type="sldNum" sz="quarter" idx="10"/>
          </p:nvPr>
        </p:nvSpPr>
        <p:spPr/>
        <p:txBody>
          <a:bodyPr/>
          <a:lstStyle/>
          <a:p>
            <a:fld id="{D11AF667-BA6C-4774-9282-5A1A4FD762BE}" type="slidenum">
              <a:rPr lang="en-US" smtClean="0"/>
              <a:t>9</a:t>
            </a:fld>
            <a:endParaRPr lang="en-US" dirty="0"/>
          </a:p>
        </p:txBody>
      </p:sp>
      <p:sp>
        <p:nvSpPr>
          <p:cNvPr id="5" name="Notes Placeholder 2"/>
          <p:cNvSpPr>
            <a:spLocks noGrp="1"/>
          </p:cNvSpPr>
          <p:nvPr>
            <p:ph type="body" idx="3"/>
          </p:nvPr>
        </p:nvSpPr>
        <p:spPr bwMode="auto">
          <a:xfrm>
            <a:off x="228600" y="2027238"/>
            <a:ext cx="6553200" cy="57911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400" u="sng" dirty="0">
                <a:latin typeface="Times New Roman" pitchFamily="18" charset="0"/>
                <a:cs typeface="Times New Roman" pitchFamily="18" charset="0"/>
              </a:rPr>
              <a:t>Instructor Guidance</a:t>
            </a:r>
            <a:r>
              <a:rPr lang="en-US" sz="1400" dirty="0">
                <a:latin typeface="Times New Roman" pitchFamily="18" charset="0"/>
                <a:cs typeface="Times New Roman" pitchFamily="18" charset="0"/>
              </a:rPr>
              <a:t>:</a:t>
            </a: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Purpose: To better understand the importance of trust.</a:t>
            </a:r>
          </a:p>
          <a:p>
            <a:pPr marL="337866" indent="-337866" eaLnBrk="1" hangingPunct="1">
              <a:spcBef>
                <a:spcPct val="0"/>
              </a:spcBef>
              <a:buFontTx/>
              <a:buAutoNum type="alphaLcPeriod"/>
              <a:defRPr/>
            </a:pP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Discussion: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Gen Colin Powell led the military and as Secretary, led Department of State with success.  A key component of his success was his ability to develop trust with his people.  A key  characteristic of leading teams and larger organizations is getting others to trust you.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800100" lvl="1" indent="-342900">
              <a:spcBef>
                <a:spcPct val="0"/>
              </a:spcBef>
              <a:buFont typeface="+mj-lt"/>
              <a:buAutoNum type="arabicPeriod"/>
              <a:defRPr/>
            </a:pPr>
            <a:r>
              <a:rPr lang="en-US" sz="1400" dirty="0">
                <a:latin typeface="Times New Roman" pitchFamily="18" charset="0"/>
                <a:cs typeface="Times New Roman" pitchFamily="18" charset="0"/>
              </a:rPr>
              <a:t>People trust us because we show and live integrity.  It is the foundation of our character.  Without it or with a reduced version of it we are not a leader because no one will follow us—no one to lead.</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Questions: </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Do you trust your supervisor and leaders within your chain of authority?  Why?</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If not, why not?</a:t>
            </a:r>
          </a:p>
          <a:p>
            <a:pPr marL="800100" lvl="1" indent="-342900">
              <a:spcBef>
                <a:spcPct val="0"/>
              </a:spcBef>
              <a:buFont typeface="+mj-lt"/>
              <a:buAutoNum type="arabicPeriod"/>
              <a:defRPr/>
            </a:pPr>
            <a:r>
              <a:rPr lang="en-US" sz="1400" dirty="0">
                <a:latin typeface="Times New Roman" pitchFamily="18" charset="0"/>
                <a:cs typeface="Times New Roman" pitchFamily="18" charset="0"/>
              </a:rPr>
              <a:t>How do you develop or maintain a climate of trust?</a:t>
            </a:r>
          </a:p>
          <a:p>
            <a:pPr marL="337866" indent="-337866" eaLnBrk="1" hangingPunct="1">
              <a:spcBef>
                <a:spcPct val="0"/>
              </a:spcBef>
              <a:buFontTx/>
              <a:buAutoNum type="alphaLcPeriod"/>
              <a:defRPr/>
            </a:pPr>
            <a:endParaRPr lang="en-US" sz="1400" dirty="0">
              <a:latin typeface="Times New Roman" pitchFamily="18" charset="0"/>
              <a:cs typeface="Times New Roman" pitchFamily="18" charset="0"/>
            </a:endParaRPr>
          </a:p>
          <a:p>
            <a:pPr marL="337866" indent="-337866" eaLnBrk="1" hangingPunct="1">
              <a:spcBef>
                <a:spcPct val="0"/>
              </a:spcBef>
              <a:buFontTx/>
              <a:buAutoNum type="alphaLcPeriod"/>
              <a:defRPr/>
            </a:pPr>
            <a:r>
              <a:rPr lang="en-US" sz="1400" dirty="0">
                <a:latin typeface="Times New Roman" pitchFamily="18" charset="0"/>
                <a:cs typeface="Times New Roman" pitchFamily="18" charset="0"/>
              </a:rPr>
              <a:t>Next Slide: Some qualities of a Team leader.</a:t>
            </a:r>
          </a:p>
        </p:txBody>
      </p:sp>
    </p:spTree>
    <p:extLst>
      <p:ext uri="{BB962C8B-B14F-4D97-AF65-F5344CB8AC3E}">
        <p14:creationId xmlns:p14="http://schemas.microsoft.com/office/powerpoint/2010/main" val="288444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7A34FA8-4BC6-4904-8CAD-52C945ED52BE}" type="datetime1">
              <a:rPr lang="en-US" smtClean="0"/>
              <a:t>2/22/2019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rtlCol="0"/>
          <a:lstStyle>
            <a:lvl1pPr>
              <a:defRPr>
                <a:solidFill>
                  <a:schemeClr val="tx1">
                    <a:tint val="75000"/>
                  </a:schemeClr>
                </a:solidFill>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27837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AE5BDF-6C36-40E1-BED0-E0535FFB97B1}" type="datetime1">
              <a:rPr lang="en-US" smtClean="0"/>
              <a:t>2/22/2019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3073705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0DABC7-6F13-4D31-A31D-F1B60CFC1FF6}" type="datetime1">
              <a:rPr lang="en-US" smtClean="0"/>
              <a:t>2/22/2019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24646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407C1F5-7A18-4C88-A5AA-B7AF87AD4E05}" type="datetime1">
              <a:rPr lang="en-US" smtClean="0"/>
              <a:t>2/22/2019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316650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980F38B7-8AC4-415F-AA29-B43CBF781CAC}" type="datetime1">
              <a:rPr lang="en-US" smtClean="0"/>
              <a:t>2/22/2019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228882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5BCD67-CE29-4CAC-8AF8-274ED265CAFB}" type="datetime1">
              <a:rPr lang="en-US" smtClean="0"/>
              <a:t>2/22/2019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139393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8A99D083-C125-47FB-BACF-D2522CA0E854}" type="datetime1">
              <a:rPr lang="en-US" smtClean="0"/>
              <a:t>2/22/2019</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75135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925F8F7-9A3C-47C7-B3C4-010F9F382032}" type="datetime1">
              <a:rPr lang="en-US" smtClean="0"/>
              <a:t>2/22/2019</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387965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F3F482E-D786-41FA-8E3C-77E8181D4A1C}" type="datetime1">
              <a:rPr lang="en-US" smtClean="0"/>
              <a:t>2/22/2019</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371107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7D879473-0C32-4BC2-A7AB-6A3EDE671001}" type="datetime1">
              <a:rPr lang="en-US" smtClean="0"/>
              <a:t>2/22/2019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262950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520FBB30-F746-4B87-9E3C-1E7BDCD3B2E7}" type="datetime1">
              <a:rPr lang="en-US" smtClean="0"/>
              <a:t>2/22/2019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30093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16B33-E9AE-47B4-9792-9EA74E6E9EB4}" type="datetime1">
              <a:rPr lang="en-US" smtClean="0"/>
              <a:t>2/22/2019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DD3113E-728B-4588-A99F-39C1D42B6E9D}" type="slidenum">
              <a:rPr lang="en-US" smtClean="0"/>
              <a:t>‹#›</a:t>
            </a:fld>
            <a:endParaRPr lang="en-US" dirty="0"/>
          </a:p>
        </p:txBody>
      </p:sp>
    </p:spTree>
    <p:extLst>
      <p:ext uri="{BB962C8B-B14F-4D97-AF65-F5344CB8AC3E}">
        <p14:creationId xmlns:p14="http://schemas.microsoft.com/office/powerpoint/2010/main" val="17080572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avi"/><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avi"/><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avi"/><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176" y="381000"/>
            <a:ext cx="7851648" cy="914400"/>
          </a:xfrm>
        </p:spPr>
        <p:txBody>
          <a:bodyPr/>
          <a:lstStyle/>
          <a:p>
            <a:pPr algn="ctr"/>
            <a:r>
              <a:rPr lang="en-US" sz="3600" dirty="0">
                <a:latin typeface="Times New Roman" panose="02020603050405020304" pitchFamily="18" charset="0"/>
                <a:cs typeface="Times New Roman" panose="02020603050405020304" pitchFamily="18" charset="0"/>
              </a:rPr>
              <a:t>LEAD TEAMS</a:t>
            </a:r>
          </a:p>
        </p:txBody>
      </p:sp>
      <p:sp>
        <p:nvSpPr>
          <p:cNvPr id="3" name="Subtitle 2"/>
          <p:cNvSpPr>
            <a:spLocks noGrp="1"/>
          </p:cNvSpPr>
          <p:nvPr>
            <p:ph type="subTitle" idx="1"/>
          </p:nvPr>
        </p:nvSpPr>
        <p:spPr>
          <a:xfrm>
            <a:off x="1447800" y="5357064"/>
            <a:ext cx="6400800" cy="1371600"/>
          </a:xfrm>
          <a:ln>
            <a:solidFill>
              <a:srgbClr val="FF0000"/>
            </a:solidFill>
          </a:ln>
        </p:spPr>
        <p:txBody>
          <a:bodyPr>
            <a:normAutofit/>
          </a:bodyPr>
          <a:lstStyle/>
          <a:p>
            <a:pPr algn="ctr"/>
            <a:r>
              <a:rPr lang="en-US" sz="3600" dirty="0">
                <a:solidFill>
                  <a:schemeClr val="tx1"/>
                </a:solidFill>
                <a:latin typeface="Times New Roman" panose="02020603050405020304" pitchFamily="18" charset="0"/>
                <a:cs typeface="Times New Roman" panose="02020603050405020304" pitchFamily="18" charset="0"/>
              </a:rPr>
              <a:t>Session 2</a:t>
            </a:r>
          </a:p>
          <a:p>
            <a:pPr algn="ctr"/>
            <a:r>
              <a:rPr lang="en-US" altLang="en-US" sz="3600" dirty="0">
                <a:solidFill>
                  <a:schemeClr val="tx1"/>
                </a:solidFill>
                <a:latin typeface="Times New Roman" panose="02020603050405020304" pitchFamily="18" charset="0"/>
                <a:cs typeface="Times New Roman" panose="02020603050405020304" pitchFamily="18" charset="0"/>
              </a:rPr>
              <a:t>Leading a Team</a:t>
            </a:r>
            <a:endParaRPr lang="en-US" sz="3600" dirty="0">
              <a:solidFill>
                <a:schemeClr val="tx1"/>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824037" y="12192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ADD3113E-728B-4588-A99F-39C1D42B6E9D}" type="slidenum">
              <a:rPr lang="en-US" smtClean="0"/>
              <a:t>1</a:t>
            </a:fld>
            <a:endParaRPr lang="en-US" dirty="0"/>
          </a:p>
        </p:txBody>
      </p:sp>
      <p:pic>
        <p:nvPicPr>
          <p:cNvPr id="9" name="Picture 8">
            <a:extLst>
              <a:ext uri="{FF2B5EF4-FFF2-40B4-BE49-F238E27FC236}">
                <a16:creationId xmlns:a16="http://schemas.microsoft.com/office/drawing/2014/main" xmlns="" id="{2FC908FE-6ABD-4C19-8CB4-12FBBF508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343189"/>
            <a:ext cx="2743200" cy="3676749"/>
          </a:xfrm>
          <a:prstGeom prst="rect">
            <a:avLst/>
          </a:prstGeom>
        </p:spPr>
      </p:pic>
      <p:sp>
        <p:nvSpPr>
          <p:cNvPr id="11" name="TextBox 10">
            <a:extLst>
              <a:ext uri="{FF2B5EF4-FFF2-40B4-BE49-F238E27FC236}">
                <a16:creationId xmlns:a16="http://schemas.microsoft.com/office/drawing/2014/main" xmlns="" id="{6269ED4C-D7B6-44F4-BAB5-2FB055755D98}"/>
              </a:ext>
            </a:extLst>
          </p:cNvPr>
          <p:cNvSpPr txBox="1"/>
          <p:nvPr/>
        </p:nvSpPr>
        <p:spPr>
          <a:xfrm>
            <a:off x="2895600" y="5029200"/>
            <a:ext cx="3439981" cy="338554"/>
          </a:xfrm>
          <a:prstGeom prst="rect">
            <a:avLst/>
          </a:prstGeom>
          <a:noFill/>
        </p:spPr>
        <p:txBody>
          <a:bodyPr wrap="none" rtlCol="0">
            <a:spAutoFit/>
          </a:bodyPr>
          <a:lstStyle/>
          <a:p>
            <a:r>
              <a:rPr lang="en-US" sz="1600" dirty="0"/>
              <a:t>Fred Smith—CEO and founder of FedEx</a:t>
            </a:r>
          </a:p>
        </p:txBody>
      </p:sp>
      <p:sp>
        <p:nvSpPr>
          <p:cNvPr id="5" name="TextBox 4"/>
          <p:cNvSpPr txBox="1"/>
          <p:nvPr/>
        </p:nvSpPr>
        <p:spPr>
          <a:xfrm>
            <a:off x="76200" y="6581001"/>
            <a:ext cx="1170129" cy="276999"/>
          </a:xfrm>
          <a:prstGeom prst="rect">
            <a:avLst/>
          </a:prstGeom>
          <a:noFill/>
        </p:spPr>
        <p:txBody>
          <a:bodyPr wrap="none" rtlCol="0">
            <a:spAutoFit/>
          </a:bodyPr>
          <a:lstStyle/>
          <a:p>
            <a:r>
              <a:rPr lang="en-US" sz="1200" dirty="0">
                <a:latin typeface="Times Roman" pitchFamily="18" charset="0"/>
              </a:rPr>
              <a:t>S2-Jan 2019 v.2</a:t>
            </a:r>
          </a:p>
        </p:txBody>
      </p:sp>
    </p:spTree>
    <p:extLst>
      <p:ext uri="{BB962C8B-B14F-4D97-AF65-F5344CB8AC3E}">
        <p14:creationId xmlns:p14="http://schemas.microsoft.com/office/powerpoint/2010/main" val="344935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27038"/>
            <a:ext cx="6400800" cy="715962"/>
          </a:xfrm>
        </p:spPr>
        <p:txBody>
          <a:bodyPr/>
          <a:lstStyle/>
          <a:p>
            <a:pPr algn="ctr"/>
            <a:r>
              <a:rPr lang="en-US" altLang="en-US" sz="3600" dirty="0">
                <a:latin typeface="Times New Roman" panose="02020603050405020304" pitchFamily="18" charset="0"/>
                <a:cs typeface="Times New Roman" panose="02020603050405020304" pitchFamily="18" charset="0"/>
              </a:rPr>
              <a:t>Some Qualities of a Team Leader</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3000" y="1847850"/>
            <a:ext cx="3429000" cy="2819399"/>
          </a:xfrm>
        </p:spPr>
        <p:txBody>
          <a:bodyPr/>
          <a:lstStyle/>
          <a:p>
            <a:pPr>
              <a:buClr>
                <a:srgbClr val="C00000"/>
              </a:buClr>
              <a:buFont typeface="Wingdings" panose="05000000000000000000" pitchFamily="2" charset="2"/>
              <a:buChar char="Ø"/>
            </a:pPr>
            <a:r>
              <a:rPr lang="en-US" dirty="0"/>
              <a:t>Humble</a:t>
            </a:r>
            <a:br>
              <a:rPr lang="en-US" dirty="0"/>
            </a:br>
            <a:endParaRPr lang="en-US" dirty="0"/>
          </a:p>
          <a:p>
            <a:pPr>
              <a:buClr>
                <a:srgbClr val="C00000"/>
              </a:buClr>
              <a:buFont typeface="Wingdings" panose="05000000000000000000" pitchFamily="2" charset="2"/>
              <a:buChar char="Ø"/>
            </a:pPr>
            <a:r>
              <a:rPr lang="en-US" dirty="0"/>
              <a:t>Hungry</a:t>
            </a:r>
            <a:br>
              <a:rPr lang="en-US" dirty="0"/>
            </a:br>
            <a:endParaRPr lang="en-US" dirty="0"/>
          </a:p>
          <a:p>
            <a:pPr>
              <a:buClr>
                <a:srgbClr val="C00000"/>
              </a:buClr>
              <a:buFont typeface="Wingdings" panose="05000000000000000000" pitchFamily="2" charset="2"/>
              <a:buChar char="Ø"/>
            </a:pPr>
            <a:r>
              <a:rPr lang="en-US" dirty="0"/>
              <a:t>[people] Smart</a:t>
            </a:r>
          </a:p>
        </p:txBody>
      </p:sp>
      <p:cxnSp>
        <p:nvCxnSpPr>
          <p:cNvPr id="4" name="Straight Connector 3"/>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5" name="Slide Number Placeholder 4"/>
          <p:cNvSpPr>
            <a:spLocks noGrp="1"/>
          </p:cNvSpPr>
          <p:nvPr>
            <p:ph type="sldNum" sz="quarter" idx="12"/>
          </p:nvPr>
        </p:nvSpPr>
        <p:spPr/>
        <p:txBody>
          <a:bodyPr/>
          <a:lstStyle/>
          <a:p>
            <a:fld id="{ADD3113E-728B-4588-A99F-39C1D42B6E9D}" type="slidenum">
              <a:rPr lang="en-US" smtClean="0"/>
              <a:t>10</a:t>
            </a:fld>
            <a:endParaRPr lang="en-US" dirty="0"/>
          </a:p>
        </p:txBody>
      </p:sp>
      <p:grpSp>
        <p:nvGrpSpPr>
          <p:cNvPr id="12" name="Group 11"/>
          <p:cNvGrpSpPr/>
          <p:nvPr/>
        </p:nvGrpSpPr>
        <p:grpSpPr>
          <a:xfrm>
            <a:off x="4953000" y="2269825"/>
            <a:ext cx="3200400" cy="2286000"/>
            <a:chOff x="3429000" y="2971800"/>
            <a:chExt cx="4553528" cy="32004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128" y="2971800"/>
              <a:ext cx="3200400" cy="3200400"/>
            </a:xfrm>
            <a:prstGeom prst="rect">
              <a:avLst/>
            </a:prstGeom>
          </p:spPr>
        </p:pic>
        <p:sp>
          <p:nvSpPr>
            <p:cNvPr id="11" name="Right Brace 10"/>
            <p:cNvSpPr/>
            <p:nvPr/>
          </p:nvSpPr>
          <p:spPr>
            <a:xfrm>
              <a:off x="3429000" y="3152955"/>
              <a:ext cx="1143000" cy="25965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xmlns="" id="{F19EB417-82CF-422B-809C-6E70504B8123}"/>
              </a:ext>
            </a:extLst>
          </p:cNvPr>
          <p:cNvGrpSpPr/>
          <p:nvPr/>
        </p:nvGrpSpPr>
        <p:grpSpPr>
          <a:xfrm>
            <a:off x="838200" y="2163434"/>
            <a:ext cx="5562600" cy="4495800"/>
            <a:chOff x="304800" y="2133600"/>
            <a:chExt cx="5476141" cy="4495800"/>
          </a:xfrm>
        </p:grpSpPr>
        <p:pic>
          <p:nvPicPr>
            <p:cNvPr id="7" name="Picture 6">
              <a:extLst>
                <a:ext uri="{FF2B5EF4-FFF2-40B4-BE49-F238E27FC236}">
                  <a16:creationId xmlns:a16="http://schemas.microsoft.com/office/drawing/2014/main" xmlns="" id="{06A36C0D-B413-464E-864C-9C8047370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491" y="4552950"/>
              <a:ext cx="2076450" cy="2076450"/>
            </a:xfrm>
            <a:prstGeom prst="rect">
              <a:avLst/>
            </a:prstGeom>
          </p:spPr>
        </p:pic>
        <p:cxnSp>
          <p:nvCxnSpPr>
            <p:cNvPr id="9" name="Straight Arrow Connector 8">
              <a:extLst>
                <a:ext uri="{FF2B5EF4-FFF2-40B4-BE49-F238E27FC236}">
                  <a16:creationId xmlns:a16="http://schemas.microsoft.com/office/drawing/2014/main" xmlns="" id="{211EC8EE-AB9C-4369-89DE-DD2AD2B5FED5}"/>
                </a:ext>
              </a:extLst>
            </p:cNvPr>
            <p:cNvCxnSpPr/>
            <p:nvPr/>
          </p:nvCxnSpPr>
          <p:spPr>
            <a:xfrm flipH="1">
              <a:off x="304800" y="2133600"/>
              <a:ext cx="4572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xmlns="" id="{F3D0DDD6-BEAF-48F9-A6CA-3FCEA2F4B191}"/>
                </a:ext>
              </a:extLst>
            </p:cNvPr>
            <p:cNvCxnSpPr>
              <a:cxnSpLocks/>
            </p:cNvCxnSpPr>
            <p:nvPr/>
          </p:nvCxnSpPr>
          <p:spPr>
            <a:xfrm>
              <a:off x="304800" y="2133600"/>
              <a:ext cx="0" cy="31242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AC98427-6D17-4251-AE09-725FF14A2797}"/>
                </a:ext>
              </a:extLst>
            </p:cNvPr>
            <p:cNvCxnSpPr>
              <a:cxnSpLocks/>
            </p:cNvCxnSpPr>
            <p:nvPr/>
          </p:nvCxnSpPr>
          <p:spPr>
            <a:xfrm>
              <a:off x="304800" y="5257800"/>
              <a:ext cx="37338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21" name="Group 20">
            <a:extLst>
              <a:ext uri="{FF2B5EF4-FFF2-40B4-BE49-F238E27FC236}">
                <a16:creationId xmlns:a16="http://schemas.microsoft.com/office/drawing/2014/main" xmlns="" id="{36F9ECD1-A920-4A97-AF7A-723EE79E6638}"/>
              </a:ext>
            </a:extLst>
          </p:cNvPr>
          <p:cNvGrpSpPr/>
          <p:nvPr/>
        </p:nvGrpSpPr>
        <p:grpSpPr>
          <a:xfrm>
            <a:off x="6096000" y="5410200"/>
            <a:ext cx="2286000" cy="523220"/>
            <a:chOff x="6096000" y="5410200"/>
            <a:chExt cx="2286000" cy="523220"/>
          </a:xfrm>
        </p:grpSpPr>
        <p:cxnSp>
          <p:nvCxnSpPr>
            <p:cNvPr id="14" name="Straight Arrow Connector 13">
              <a:extLst>
                <a:ext uri="{FF2B5EF4-FFF2-40B4-BE49-F238E27FC236}">
                  <a16:creationId xmlns:a16="http://schemas.microsoft.com/office/drawing/2014/main" xmlns="" id="{DF47B43C-BD8D-40A1-9F72-BAF312867C32}"/>
                </a:ext>
              </a:extLst>
            </p:cNvPr>
            <p:cNvCxnSpPr>
              <a:cxnSpLocks/>
            </p:cNvCxnSpPr>
            <p:nvPr/>
          </p:nvCxnSpPr>
          <p:spPr>
            <a:xfrm>
              <a:off x="6096000" y="5715000"/>
              <a:ext cx="1371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xmlns="" id="{8C8BBD20-6B59-4F6C-96AA-DD276BD105A9}"/>
                </a:ext>
              </a:extLst>
            </p:cNvPr>
            <p:cNvSpPr txBox="1"/>
            <p:nvPr/>
          </p:nvSpPr>
          <p:spPr>
            <a:xfrm>
              <a:off x="7479189" y="5410200"/>
              <a:ext cx="902811" cy="523220"/>
            </a:xfrm>
            <a:prstGeom prst="rect">
              <a:avLst/>
            </a:prstGeom>
            <a:solidFill>
              <a:srgbClr val="FFFF00"/>
            </a:solidFill>
            <a:ln>
              <a:solidFill>
                <a:srgbClr val="FF0000"/>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KER</a:t>
              </a:r>
            </a:p>
          </p:txBody>
        </p:sp>
      </p:grpSp>
      <p:grpSp>
        <p:nvGrpSpPr>
          <p:cNvPr id="22" name="Group 21"/>
          <p:cNvGrpSpPr/>
          <p:nvPr/>
        </p:nvGrpSpPr>
        <p:grpSpPr>
          <a:xfrm>
            <a:off x="1676400" y="5287634"/>
            <a:ext cx="2164375" cy="889031"/>
            <a:chOff x="1676400" y="5287634"/>
            <a:chExt cx="2164375" cy="889031"/>
          </a:xfrm>
        </p:grpSpPr>
        <p:sp>
          <p:nvSpPr>
            <p:cNvPr id="8" name="TextBox 7"/>
            <p:cNvSpPr txBox="1"/>
            <p:nvPr/>
          </p:nvSpPr>
          <p:spPr>
            <a:xfrm>
              <a:off x="1676400" y="5715000"/>
              <a:ext cx="2164375" cy="461665"/>
            </a:xfrm>
            <a:prstGeom prst="rect">
              <a:avLst/>
            </a:prstGeom>
            <a:solidFill>
              <a:srgbClr val="FFFF00"/>
            </a:solidFill>
            <a:ln>
              <a:solidFill>
                <a:srgbClr val="FF0000"/>
              </a:solidFill>
            </a:ln>
          </p:spPr>
          <p:txBody>
            <a:bodyPr wrap="none" rtlCol="0">
              <a:spAutoFit/>
            </a:bodyPr>
            <a:lstStyle/>
            <a:p>
              <a:r>
                <a:rPr lang="en-US" sz="2400" dirty="0">
                  <a:latin typeface="Times New Roman" panose="02020603050405020304" pitchFamily="18" charset="0"/>
                  <a:cs typeface="Times New Roman" panose="02020603050405020304" pitchFamily="18" charset="0"/>
                </a:rPr>
                <a:t>Level 5 Leaders</a:t>
              </a:r>
            </a:p>
          </p:txBody>
        </p:sp>
        <p:cxnSp>
          <p:nvCxnSpPr>
            <p:cNvPr id="17" name="Straight Connector 16"/>
            <p:cNvCxnSpPr>
              <a:endCxn id="8" idx="0"/>
            </p:cNvCxnSpPr>
            <p:nvPr/>
          </p:nvCxnSpPr>
          <p:spPr>
            <a:xfrm>
              <a:off x="2758588" y="5287634"/>
              <a:ext cx="0" cy="427366"/>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9454160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35C98C-3CAF-42A1-8083-5C6262BE9442}" type="slidenum">
              <a:rPr lang="en-US" altLang="en-US" sz="1200">
                <a:solidFill>
                  <a:srgbClr val="A79D99"/>
                </a:solidFill>
                <a:latin typeface="Constantia" panose="02030602050306030303" pitchFamily="18" charset="0"/>
              </a:rPr>
              <a:pPr>
                <a:spcBef>
                  <a:spcPct val="0"/>
                </a:spcBef>
                <a:buFontTx/>
                <a:buNone/>
              </a:pPr>
              <a:t>11</a:t>
            </a:fld>
            <a:endParaRPr lang="en-US" altLang="en-US" sz="1200" dirty="0">
              <a:solidFill>
                <a:srgbClr val="A79D99"/>
              </a:solidFill>
              <a:latin typeface="Constantia" panose="02030602050306030303" pitchFamily="18" charset="0"/>
            </a:endParaRPr>
          </a:p>
        </p:txBody>
      </p:sp>
      <p:sp>
        <p:nvSpPr>
          <p:cNvPr id="5" name="Title 1"/>
          <p:cNvSpPr>
            <a:spLocks noGrp="1"/>
          </p:cNvSpPr>
          <p:nvPr>
            <p:ph type="title"/>
          </p:nvPr>
        </p:nvSpPr>
        <p:spPr>
          <a:xfrm>
            <a:off x="2667000" y="304800"/>
            <a:ext cx="3810000" cy="609600"/>
          </a:xfrm>
        </p:spPr>
        <p:txBody>
          <a:bodyPr/>
          <a:lstStyle/>
          <a:p>
            <a:pPr algn="ctr"/>
            <a:r>
              <a:rPr lang="en-US" sz="3600" dirty="0">
                <a:latin typeface="Times New Roman" panose="02020603050405020304" pitchFamily="18" charset="0"/>
                <a:cs typeface="Times New Roman" panose="02020603050405020304" pitchFamily="18" charset="0"/>
              </a:rPr>
              <a:t>Blind Spots </a:t>
            </a:r>
          </a:p>
        </p:txBody>
      </p:sp>
      <p:cxnSp>
        <p:nvCxnSpPr>
          <p:cNvPr id="6" name="Straight Connector 5"/>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533400" y="1295400"/>
            <a:ext cx="5388013" cy="2554545"/>
          </a:xfrm>
          <a:prstGeom prst="rect">
            <a:avLst/>
          </a:prstGeom>
          <a:noFill/>
        </p:spPr>
        <p:txBody>
          <a:bodyPr wrap="none" rtlCol="0">
            <a:spAutoFit/>
          </a:bodyPr>
          <a:lstStyle/>
          <a:p>
            <a:pPr marL="457200" indent="-45720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Who has leader blind spots?</a:t>
            </a:r>
          </a:p>
          <a:p>
            <a:endParaRPr lang="en-US" sz="3200" dirty="0">
              <a:latin typeface="Times New Roman" panose="02020603050405020304" pitchFamily="18" charset="0"/>
              <a:cs typeface="Times New Roman" panose="02020603050405020304" pitchFamily="18" charset="0"/>
            </a:endParaRPr>
          </a:p>
          <a:p>
            <a:pPr marL="457200" indent="-45720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What are they?</a:t>
            </a:r>
          </a:p>
          <a:p>
            <a:pPr marL="457200" indent="-457200">
              <a:buClr>
                <a:srgbClr val="C00000"/>
              </a:buClr>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457200" indent="-45720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How do you get rid of them?</a:t>
            </a:r>
          </a:p>
        </p:txBody>
      </p:sp>
      <p:pic>
        <p:nvPicPr>
          <p:cNvPr id="4" name="Picture 3">
            <a:extLst>
              <a:ext uri="{FF2B5EF4-FFF2-40B4-BE49-F238E27FC236}">
                <a16:creationId xmlns:a16="http://schemas.microsoft.com/office/drawing/2014/main" xmlns="" id="{4E200D5C-4B5D-4074-9ADD-60D3F8839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970324"/>
            <a:ext cx="3604339" cy="2703254"/>
          </a:xfrm>
          <a:prstGeom prst="rect">
            <a:avLst/>
          </a:prstGeom>
        </p:spPr>
      </p:pic>
      <p:grpSp>
        <p:nvGrpSpPr>
          <p:cNvPr id="11" name="Group 10">
            <a:extLst>
              <a:ext uri="{FF2B5EF4-FFF2-40B4-BE49-F238E27FC236}">
                <a16:creationId xmlns:a16="http://schemas.microsoft.com/office/drawing/2014/main" xmlns="" id="{FB3B5A2D-86AE-476D-B04D-352643105535}"/>
              </a:ext>
            </a:extLst>
          </p:cNvPr>
          <p:cNvGrpSpPr/>
          <p:nvPr/>
        </p:nvGrpSpPr>
        <p:grpSpPr>
          <a:xfrm>
            <a:off x="914400" y="4648200"/>
            <a:ext cx="3657600" cy="1200329"/>
            <a:chOff x="914400" y="4648200"/>
            <a:chExt cx="3657600" cy="1200329"/>
          </a:xfrm>
        </p:grpSpPr>
        <p:sp>
          <p:nvSpPr>
            <p:cNvPr id="8" name="TextBox 7">
              <a:extLst>
                <a:ext uri="{FF2B5EF4-FFF2-40B4-BE49-F238E27FC236}">
                  <a16:creationId xmlns:a16="http://schemas.microsoft.com/office/drawing/2014/main" xmlns="" id="{C5144D01-284F-410E-9A41-A9C32833AD6E}"/>
                </a:ext>
              </a:extLst>
            </p:cNvPr>
            <p:cNvSpPr txBox="1"/>
            <p:nvPr/>
          </p:nvSpPr>
          <p:spPr>
            <a:xfrm>
              <a:off x="914400" y="4648200"/>
              <a:ext cx="2664447" cy="1200329"/>
            </a:xfrm>
            <a:prstGeom prst="rect">
              <a:avLst/>
            </a:prstGeom>
            <a:noFill/>
            <a:ln>
              <a:solidFill>
                <a:srgbClr val="FF0000"/>
              </a:solidFill>
            </a:ln>
          </p:spPr>
          <p:txBody>
            <a:bodyPr wrap="none" rtlCol="0">
              <a:spAutoFit/>
            </a:bodyPr>
            <a:lstStyle/>
            <a:p>
              <a:pPr algn="ctr"/>
              <a:r>
                <a:rPr lang="en-US" dirty="0"/>
                <a:t>Character flaws that we</a:t>
              </a:r>
            </a:p>
            <a:p>
              <a:pPr algn="ctr"/>
              <a:r>
                <a:rPr lang="en-US" dirty="0"/>
                <a:t>all develop and need to </a:t>
              </a:r>
            </a:p>
            <a:p>
              <a:pPr algn="ctr"/>
              <a:r>
                <a:rPr lang="en-US" dirty="0"/>
                <a:t>get rid of or modify—with</a:t>
              </a:r>
            </a:p>
            <a:p>
              <a:pPr algn="ctr"/>
              <a:r>
                <a:rPr lang="en-US" dirty="0"/>
                <a:t>the help of?</a:t>
              </a:r>
            </a:p>
          </p:txBody>
        </p:sp>
        <p:cxnSp>
          <p:nvCxnSpPr>
            <p:cNvPr id="10" name="Straight Arrow Connector 9">
              <a:extLst>
                <a:ext uri="{FF2B5EF4-FFF2-40B4-BE49-F238E27FC236}">
                  <a16:creationId xmlns:a16="http://schemas.microsoft.com/office/drawing/2014/main" xmlns="" id="{E1B40ACB-7CC6-4B83-A99F-E17DB88D466C}"/>
                </a:ext>
              </a:extLst>
            </p:cNvPr>
            <p:cNvCxnSpPr>
              <a:stCxn id="8" idx="3"/>
            </p:cNvCxnSpPr>
            <p:nvPr/>
          </p:nvCxnSpPr>
          <p:spPr>
            <a:xfrm flipV="1">
              <a:off x="3578847" y="5248364"/>
              <a:ext cx="993153"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647969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74638"/>
            <a:ext cx="3352800" cy="639762"/>
          </a:xfrm>
        </p:spPr>
        <p:txBody>
          <a:bodyPr/>
          <a:lstStyle/>
          <a:p>
            <a:r>
              <a:rPr lang="en-US" sz="3600" dirty="0">
                <a:latin typeface="Times New Roman" panose="02020603050405020304" pitchFamily="18" charset="0"/>
                <a:cs typeface="Times New Roman" panose="02020603050405020304" pitchFamily="18" charset="0"/>
              </a:rPr>
              <a:t>Team Activity </a:t>
            </a:r>
          </a:p>
        </p:txBody>
      </p:sp>
      <p:cxnSp>
        <p:nvCxnSpPr>
          <p:cNvPr id="3" name="Straight Connector 2"/>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7" name="Group 6"/>
          <p:cNvGrpSpPr/>
          <p:nvPr/>
        </p:nvGrpSpPr>
        <p:grpSpPr>
          <a:xfrm>
            <a:off x="278164" y="2057400"/>
            <a:ext cx="8717386" cy="3225462"/>
            <a:chOff x="914400" y="1560493"/>
            <a:chExt cx="8717386" cy="3225462"/>
          </a:xfrm>
        </p:grpSpPr>
        <p:sp>
          <p:nvSpPr>
            <p:cNvPr id="4" name="TextBox 3"/>
            <p:cNvSpPr txBox="1"/>
            <p:nvPr/>
          </p:nvSpPr>
          <p:spPr>
            <a:xfrm>
              <a:off x="914400" y="1560493"/>
              <a:ext cx="8717386" cy="1384995"/>
            </a:xfrm>
            <a:prstGeom prst="rect">
              <a:avLst/>
            </a:prstGeom>
            <a:noFill/>
          </p:spPr>
          <p:txBody>
            <a:bodyPr wrap="none" rtlCol="0">
              <a:spAutoFit/>
            </a:bodyPr>
            <a:lstStyle/>
            <a:p>
              <a:pPr marL="342900" indent="-3429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What leadership qualities do you think an effective team </a:t>
              </a:r>
            </a:p>
            <a:p>
              <a:pPr>
                <a:buClr>
                  <a:srgbClr val="C00000"/>
                </a:buClr>
              </a:pPr>
              <a:r>
                <a:rPr lang="en-US" sz="2800" dirty="0">
                  <a:latin typeface="Times New Roman" panose="02020603050405020304" pitchFamily="18" charset="0"/>
                  <a:cs typeface="Times New Roman" panose="02020603050405020304" pitchFamily="18" charset="0"/>
                </a:rPr>
                <a:t>     leader within your work environment should possess? </a:t>
              </a:r>
            </a:p>
            <a:p>
              <a:pPr>
                <a:buClr>
                  <a:srgbClr val="C00000"/>
                </a:buClr>
              </a:pP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914400" y="2762071"/>
              <a:ext cx="8550739" cy="1384995"/>
            </a:xfrm>
            <a:prstGeom prst="rect">
              <a:avLst/>
            </a:prstGeom>
            <a:noFill/>
          </p:spPr>
          <p:txBody>
            <a:bodyPr wrap="none" rtlCol="0">
              <a:spAutoFit/>
            </a:bodyPr>
            <a:lstStyle/>
            <a:p>
              <a:pPr marL="342900" indent="-3429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After identifying and discussing these qualities, </a:t>
              </a:r>
            </a:p>
            <a:p>
              <a:r>
                <a:rPr lang="en-US" sz="2800" dirty="0">
                  <a:latin typeface="Times New Roman" panose="02020603050405020304" pitchFamily="18" charset="0"/>
                  <a:cs typeface="Times New Roman" panose="02020603050405020304" pitchFamily="18" charset="0"/>
                </a:rPr>
                <a:t>     list those qualities you think most important to leading </a:t>
              </a:r>
            </a:p>
            <a:p>
              <a:r>
                <a:rPr lang="en-US" sz="2800" dirty="0">
                  <a:latin typeface="Times New Roman" panose="02020603050405020304" pitchFamily="18" charset="0"/>
                  <a:cs typeface="Times New Roman" panose="02020603050405020304" pitchFamily="18" charset="0"/>
                </a:rPr>
                <a:t>     a work team.</a:t>
              </a:r>
            </a:p>
          </p:txBody>
        </p:sp>
        <p:sp>
          <p:nvSpPr>
            <p:cNvPr id="6" name="TextBox 5"/>
            <p:cNvSpPr txBox="1"/>
            <p:nvPr/>
          </p:nvSpPr>
          <p:spPr>
            <a:xfrm>
              <a:off x="914400" y="4262735"/>
              <a:ext cx="7492179" cy="523220"/>
            </a:xfrm>
            <a:prstGeom prst="rect">
              <a:avLst/>
            </a:prstGeom>
            <a:noFill/>
          </p:spPr>
          <p:txBody>
            <a:bodyPr wrap="none" rtlCol="0">
              <a:spAutoFit/>
            </a:bodyPr>
            <a:lstStyle/>
            <a:p>
              <a:pPr marL="342900" indent="-3429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One member of the team share with the seminar.</a:t>
              </a:r>
            </a:p>
          </p:txBody>
        </p:sp>
      </p:grpSp>
      <p:sp>
        <p:nvSpPr>
          <p:cNvPr id="8" name="Slide Number Placeholder 7"/>
          <p:cNvSpPr>
            <a:spLocks noGrp="1"/>
          </p:cNvSpPr>
          <p:nvPr>
            <p:ph type="sldNum" sz="quarter" idx="12"/>
          </p:nvPr>
        </p:nvSpPr>
        <p:spPr/>
        <p:txBody>
          <a:bodyPr/>
          <a:lstStyle/>
          <a:p>
            <a:fld id="{ADD3113E-728B-4588-A99F-39C1D42B6E9D}" type="slidenum">
              <a:rPr lang="en-US" smtClean="0"/>
              <a:t>12</a:t>
            </a:fld>
            <a:endParaRPr lang="en-US" dirty="0"/>
          </a:p>
        </p:txBody>
      </p:sp>
    </p:spTree>
    <p:extLst>
      <p:ext uri="{BB962C8B-B14F-4D97-AF65-F5344CB8AC3E}">
        <p14:creationId xmlns:p14="http://schemas.microsoft.com/office/powerpoint/2010/main" val="2145981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468563" y="1325563"/>
            <a:ext cx="4540250" cy="822325"/>
          </a:xfrm>
          <a:prstGeom prst="rect">
            <a:avLst/>
          </a:prstGeom>
          <a:solidFill>
            <a:srgbClr val="FFC000"/>
          </a:solidFill>
          <a:ln w="9525">
            <a:solidFill>
              <a:srgbClr val="FFFF00"/>
            </a:solidFill>
            <a:miter lim="800000"/>
            <a:headEnd/>
            <a:tailEnd/>
          </a:ln>
        </p:spPr>
        <p:txBody>
          <a:bodyPr wrap="none" lIns="82012" tIns="41005" rIns="82012" bIns="4100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dirty="0">
                <a:latin typeface="Times New Roman" panose="02020603050405020304" pitchFamily="18" charset="0"/>
              </a:rPr>
              <a:t>10 Minute Break!</a:t>
            </a:r>
          </a:p>
        </p:txBody>
      </p:sp>
      <p:pic>
        <p:nvPicPr>
          <p:cNvPr id="4" name="Picture 3" descr="10-minutes.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66171" y="2697488"/>
            <a:ext cx="2381251"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2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35C98C-3CAF-42A1-8083-5C6262BE9442}" type="slidenum">
              <a:rPr lang="en-US" altLang="en-US" sz="1200">
                <a:solidFill>
                  <a:srgbClr val="A79D99"/>
                </a:solidFill>
                <a:latin typeface="Constantia" panose="02030602050306030303" pitchFamily="18" charset="0"/>
              </a:rPr>
              <a:pPr>
                <a:spcBef>
                  <a:spcPct val="0"/>
                </a:spcBef>
                <a:buFontTx/>
                <a:buNone/>
              </a:pPr>
              <a:t>13</a:t>
            </a:fld>
            <a:endParaRPr lang="en-US" altLang="en-US" sz="1200" dirty="0">
              <a:solidFill>
                <a:srgbClr val="A79D99"/>
              </a:solidFill>
              <a:latin typeface="Constantia" panose="02030602050306030303" pitchFamily="18" charset="0"/>
            </a:endParaRPr>
          </a:p>
        </p:txBody>
      </p:sp>
    </p:spTree>
    <p:extLst>
      <p:ext uri="{BB962C8B-B14F-4D97-AF65-F5344CB8AC3E}">
        <p14:creationId xmlns:p14="http://schemas.microsoft.com/office/powerpoint/2010/main" val="20357199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50838"/>
            <a:ext cx="8229600" cy="715962"/>
          </a:xfrm>
        </p:spPr>
        <p:txBody>
          <a:bodyPr/>
          <a:lstStyle/>
          <a:p>
            <a:r>
              <a:rPr lang="en-US" sz="3600" dirty="0">
                <a:latin typeface="Times New Roman" panose="02020603050405020304" pitchFamily="18" charset="0"/>
                <a:cs typeface="Times New Roman" panose="02020603050405020304" pitchFamily="18" charset="0"/>
              </a:rPr>
              <a:t>Building Leaders</a:t>
            </a:r>
          </a:p>
        </p:txBody>
      </p:sp>
      <p:sp>
        <p:nvSpPr>
          <p:cNvPr id="2" name="Slide Number Placeholder 1"/>
          <p:cNvSpPr>
            <a:spLocks noGrp="1"/>
          </p:cNvSpPr>
          <p:nvPr>
            <p:ph type="sldNum" sz="quarter" idx="12"/>
          </p:nvPr>
        </p:nvSpPr>
        <p:spPr/>
        <p:txBody>
          <a:bodyPr/>
          <a:lstStyle/>
          <a:p>
            <a:fld id="{ADD3113E-728B-4588-A99F-39C1D42B6E9D}" type="slidenum">
              <a:rPr lang="en-US" smtClean="0"/>
              <a:t>14</a:t>
            </a:fld>
            <a:endParaRPr lang="en-US" dirty="0"/>
          </a:p>
        </p:txBody>
      </p:sp>
      <p:cxnSp>
        <p:nvCxnSpPr>
          <p:cNvPr id="6" name="Straight Connector 5"/>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pic>
        <p:nvPicPr>
          <p:cNvPr id="3" name="FedEx Lemmings to Leaders Commercial.avi">
            <a:hlinkClick r:id="" action="ppaction://media"/>
          </p:cNvPr>
          <p:cNvPicPr>
            <a:picLocks noChangeAspect="1"/>
          </p:cNvPicPr>
          <p:nvPr>
            <a:videoFile r:link="rId1"/>
            <p:extLst>
              <p:ext uri="{DAA4B4D4-6D71-4841-9C94-3DE7FCFB9230}">
                <p14:media xmlns:p14="http://schemas.microsoft.com/office/powerpoint/2010/main" r:embed="rId2">
                  <p14:trim end="2507.456"/>
                </p14:media>
              </p:ext>
            </p:extLst>
          </p:nvPr>
        </p:nvPicPr>
        <p:blipFill>
          <a:blip r:embed="rId5"/>
          <a:stretch>
            <a:fillRect/>
          </a:stretch>
        </p:blipFill>
        <p:spPr>
          <a:xfrm>
            <a:off x="787400" y="1154942"/>
            <a:ext cx="7569200" cy="5676900"/>
          </a:xfrm>
          <a:prstGeom prst="rect">
            <a:avLst/>
          </a:prstGeom>
        </p:spPr>
      </p:pic>
    </p:spTree>
    <p:extLst>
      <p:ext uri="{BB962C8B-B14F-4D97-AF65-F5344CB8AC3E}">
        <p14:creationId xmlns:p14="http://schemas.microsoft.com/office/powerpoint/2010/main" val="22983804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91400" cy="609600"/>
          </a:xfrm>
        </p:spPr>
        <p:txBody>
          <a:bodyPr/>
          <a:lstStyle/>
          <a:p>
            <a:pPr algn="ctr"/>
            <a:r>
              <a:rPr lang="en-US" sz="3600" dirty="0">
                <a:latin typeface="Times New Roman" panose="02020603050405020304" pitchFamily="18" charset="0"/>
                <a:cs typeface="Times New Roman" panose="02020603050405020304" pitchFamily="18" charset="0"/>
              </a:rPr>
              <a:t>Leader Development</a:t>
            </a:r>
          </a:p>
        </p:txBody>
      </p:sp>
      <p:sp>
        <p:nvSpPr>
          <p:cNvPr id="3" name="Content Placeholder 2"/>
          <p:cNvSpPr>
            <a:spLocks noGrp="1"/>
          </p:cNvSpPr>
          <p:nvPr>
            <p:ph idx="1"/>
          </p:nvPr>
        </p:nvSpPr>
        <p:spPr>
          <a:xfrm>
            <a:off x="457200" y="1219200"/>
            <a:ext cx="5791200" cy="1219200"/>
          </a:xfrm>
        </p:spPr>
        <p:txBody>
          <a:bodyPr>
            <a:noAutofit/>
          </a:bodyPr>
          <a:lstStyle/>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Changing “Positive Illusions”</a:t>
            </a:r>
          </a:p>
          <a:p>
            <a:pPr marL="0" indent="0">
              <a:buClr>
                <a:srgbClr val="C00000"/>
              </a:buClr>
              <a:buNone/>
            </a:pPr>
            <a:r>
              <a:rPr lang="en-US" sz="2800" dirty="0">
                <a:latin typeface="Times New Roman" panose="02020603050405020304" pitchFamily="18" charset="0"/>
                <a:cs typeface="Times New Roman" panose="02020603050405020304" pitchFamily="18" charset="0"/>
              </a:rPr>
              <a:t>    (The elephant, rider, &amp; path)</a:t>
            </a:r>
          </a:p>
          <a:p>
            <a:pPr marL="0" indent="0">
              <a:buNone/>
            </a:pPr>
            <a:endParaRPr lang="en-US" sz="2800" dirty="0"/>
          </a:p>
          <a:p>
            <a:endParaRPr lang="en-US" sz="2800" dirty="0"/>
          </a:p>
        </p:txBody>
      </p:sp>
      <p:cxnSp>
        <p:nvCxnSpPr>
          <p:cNvPr id="4" name="Straight Connector 3"/>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ADD3113E-728B-4588-A99F-39C1D42B6E9D}" type="slidenum">
              <a:rPr lang="en-US" smtClean="0"/>
              <a:t>15</a:t>
            </a:fld>
            <a:endParaRPr lang="en-US" dirty="0"/>
          </a:p>
        </p:txBody>
      </p:sp>
      <p:pic>
        <p:nvPicPr>
          <p:cNvPr id="8" name="Picture 7">
            <a:extLst>
              <a:ext uri="{FF2B5EF4-FFF2-40B4-BE49-F238E27FC236}">
                <a16:creationId xmlns:a16="http://schemas.microsoft.com/office/drawing/2014/main" xmlns="" id="{259E2E78-593D-4FE5-A386-3299CB4B6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99" y="1143000"/>
            <a:ext cx="1639284" cy="1639284"/>
          </a:xfrm>
          <a:prstGeom prst="rect">
            <a:avLst/>
          </a:prstGeom>
        </p:spPr>
      </p:pic>
      <p:pic>
        <p:nvPicPr>
          <p:cNvPr id="10" name="Picture 9">
            <a:extLst>
              <a:ext uri="{FF2B5EF4-FFF2-40B4-BE49-F238E27FC236}">
                <a16:creationId xmlns:a16="http://schemas.microsoft.com/office/drawing/2014/main" xmlns="" id="{17D57ABB-D831-4BA7-9838-AB1A5A386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505199"/>
            <a:ext cx="1371600" cy="1742813"/>
          </a:xfrm>
          <a:prstGeom prst="rect">
            <a:avLst/>
          </a:prstGeom>
        </p:spPr>
      </p:pic>
      <p:grpSp>
        <p:nvGrpSpPr>
          <p:cNvPr id="18" name="Group 17">
            <a:extLst>
              <a:ext uri="{FF2B5EF4-FFF2-40B4-BE49-F238E27FC236}">
                <a16:creationId xmlns:a16="http://schemas.microsoft.com/office/drawing/2014/main" xmlns="" id="{E1AB4A80-F0BA-485C-A93F-15B54E3AA1E6}"/>
              </a:ext>
            </a:extLst>
          </p:cNvPr>
          <p:cNvGrpSpPr/>
          <p:nvPr/>
        </p:nvGrpSpPr>
        <p:grpSpPr>
          <a:xfrm>
            <a:off x="7010400" y="2514600"/>
            <a:ext cx="1905000" cy="1923569"/>
            <a:chOff x="2250589" y="4433888"/>
            <a:chExt cx="2052022" cy="2119312"/>
          </a:xfrm>
        </p:grpSpPr>
        <p:sp>
          <p:nvSpPr>
            <p:cNvPr id="11" name="Oval 10">
              <a:extLst>
                <a:ext uri="{FF2B5EF4-FFF2-40B4-BE49-F238E27FC236}">
                  <a16:creationId xmlns:a16="http://schemas.microsoft.com/office/drawing/2014/main" xmlns="" id="{A54B6E53-D00D-469D-8299-446A703CC585}"/>
                </a:ext>
              </a:extLst>
            </p:cNvPr>
            <p:cNvSpPr/>
            <p:nvPr/>
          </p:nvSpPr>
          <p:spPr>
            <a:xfrm>
              <a:off x="2819400" y="5029200"/>
              <a:ext cx="914400" cy="5865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3CBAD64-A239-4525-83B5-0B3FB336275C}"/>
                </a:ext>
              </a:extLst>
            </p:cNvPr>
            <p:cNvSpPr/>
            <p:nvPr/>
          </p:nvSpPr>
          <p:spPr>
            <a:xfrm>
              <a:off x="2551989" y="4724400"/>
              <a:ext cx="1447800" cy="1371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3369C4FA-711F-4409-B6E0-826E2BCE5B41}"/>
                </a:ext>
              </a:extLst>
            </p:cNvPr>
            <p:cNvSpPr/>
            <p:nvPr/>
          </p:nvSpPr>
          <p:spPr>
            <a:xfrm>
              <a:off x="2250589" y="4433888"/>
              <a:ext cx="2052022" cy="211931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AAB23FE-9ECA-4E84-9C1E-448630B817F5}"/>
                </a:ext>
              </a:extLst>
            </p:cNvPr>
            <p:cNvSpPr txBox="1"/>
            <p:nvPr/>
          </p:nvSpPr>
          <p:spPr>
            <a:xfrm>
              <a:off x="2971800" y="5105400"/>
              <a:ext cx="611578" cy="369332"/>
            </a:xfrm>
            <a:prstGeom prst="rect">
              <a:avLst/>
            </a:prstGeom>
            <a:noFill/>
          </p:spPr>
          <p:txBody>
            <a:bodyPr wrap="none" rtlCol="0">
              <a:spAutoFit/>
            </a:bodyPr>
            <a:lstStyle/>
            <a:p>
              <a:r>
                <a:rPr lang="en-US" dirty="0"/>
                <a:t>Why</a:t>
              </a:r>
            </a:p>
          </p:txBody>
        </p:sp>
        <p:sp>
          <p:nvSpPr>
            <p:cNvPr id="15" name="TextBox 14">
              <a:extLst>
                <a:ext uri="{FF2B5EF4-FFF2-40B4-BE49-F238E27FC236}">
                  <a16:creationId xmlns:a16="http://schemas.microsoft.com/office/drawing/2014/main" xmlns="" id="{A8DE4271-EB51-46AD-821C-9D0E2D4DD6D8}"/>
                </a:ext>
              </a:extLst>
            </p:cNvPr>
            <p:cNvSpPr txBox="1"/>
            <p:nvPr/>
          </p:nvSpPr>
          <p:spPr>
            <a:xfrm>
              <a:off x="2989317" y="5575730"/>
              <a:ext cx="614978" cy="369332"/>
            </a:xfrm>
            <a:prstGeom prst="rect">
              <a:avLst/>
            </a:prstGeom>
            <a:noFill/>
          </p:spPr>
          <p:txBody>
            <a:bodyPr wrap="none" rtlCol="0">
              <a:spAutoFit/>
            </a:bodyPr>
            <a:lstStyle/>
            <a:p>
              <a:r>
                <a:rPr lang="en-US" dirty="0"/>
                <a:t>How</a:t>
              </a:r>
            </a:p>
          </p:txBody>
        </p:sp>
        <p:sp>
          <p:nvSpPr>
            <p:cNvPr id="16" name="TextBox 15">
              <a:extLst>
                <a:ext uri="{FF2B5EF4-FFF2-40B4-BE49-F238E27FC236}">
                  <a16:creationId xmlns:a16="http://schemas.microsoft.com/office/drawing/2014/main" xmlns="" id="{F0C39004-585C-4B81-A268-C536962A284F}"/>
                </a:ext>
              </a:extLst>
            </p:cNvPr>
            <p:cNvSpPr txBox="1"/>
            <p:nvPr/>
          </p:nvSpPr>
          <p:spPr>
            <a:xfrm>
              <a:off x="2907236" y="6079455"/>
              <a:ext cx="697114" cy="369332"/>
            </a:xfrm>
            <a:prstGeom prst="rect">
              <a:avLst/>
            </a:prstGeom>
            <a:noFill/>
          </p:spPr>
          <p:txBody>
            <a:bodyPr wrap="none" rtlCol="0">
              <a:spAutoFit/>
            </a:bodyPr>
            <a:lstStyle/>
            <a:p>
              <a:r>
                <a:rPr lang="en-US" dirty="0"/>
                <a:t>What</a:t>
              </a:r>
            </a:p>
          </p:txBody>
        </p:sp>
      </p:grpSp>
      <p:sp>
        <p:nvSpPr>
          <p:cNvPr id="17" name="Content Placeholder 2"/>
          <p:cNvSpPr txBox="1">
            <a:spLocks/>
          </p:cNvSpPr>
          <p:nvPr/>
        </p:nvSpPr>
        <p:spPr bwMode="auto">
          <a:xfrm>
            <a:off x="301636" y="5257800"/>
            <a:ext cx="739772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Cultivate your leadership abilities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consistently and constantly!</a:t>
            </a:r>
          </a:p>
          <a:p>
            <a:pPr marL="0" indent="0">
              <a:buClr>
                <a:srgbClr val="C00000"/>
              </a:buClr>
              <a:buNone/>
            </a:pPr>
            <a:r>
              <a:rPr lang="en-US" sz="2800" dirty="0">
                <a:latin typeface="Times New Roman" panose="02020603050405020304" pitchFamily="18" charset="0"/>
                <a:cs typeface="Times New Roman" panose="02020603050405020304" pitchFamily="18" charset="0"/>
              </a:rPr>
              <a:t>         (</a:t>
            </a:r>
            <a:r>
              <a:rPr lang="en-US" sz="2800" i="1" u="sng" dirty="0">
                <a:latin typeface="Times New Roman" panose="02020603050405020304" pitchFamily="18" charset="0"/>
                <a:cs typeface="Times New Roman" panose="02020603050405020304" pitchFamily="18" charset="0"/>
              </a:rPr>
              <a:t>Long Walk to Freedom</a:t>
            </a:r>
            <a:r>
              <a:rPr lang="en-US" sz="2800" dirty="0">
                <a:latin typeface="Times New Roman" panose="02020603050405020304" pitchFamily="18" charset="0"/>
                <a:cs typeface="Times New Roman" panose="02020603050405020304" pitchFamily="18" charset="0"/>
              </a:rPr>
              <a:t>)</a:t>
            </a:r>
          </a:p>
        </p:txBody>
      </p:sp>
      <p:sp>
        <p:nvSpPr>
          <p:cNvPr id="19" name="Content Placeholder 2"/>
          <p:cNvSpPr txBox="1">
            <a:spLocks/>
          </p:cNvSpPr>
          <p:nvPr/>
        </p:nvSpPr>
        <p:spPr bwMode="auto">
          <a:xfrm>
            <a:off x="457200" y="2777691"/>
            <a:ext cx="7086600" cy="6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Motivating through “The Golden Circle”</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572000"/>
            <a:ext cx="2256002" cy="2256002"/>
          </a:xfrm>
          <a:prstGeom prst="rect">
            <a:avLst/>
          </a:prstGeom>
        </p:spPr>
      </p:pic>
    </p:spTree>
    <p:extLst>
      <p:ext uri="{BB962C8B-B14F-4D97-AF65-F5344CB8AC3E}">
        <p14:creationId xmlns:p14="http://schemas.microsoft.com/office/powerpoint/2010/main" val="3147486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91400" cy="609600"/>
          </a:xfrm>
        </p:spPr>
        <p:txBody>
          <a:bodyPr/>
          <a:lstStyle/>
          <a:p>
            <a:pPr algn="ctr"/>
            <a:r>
              <a:rPr lang="en-US" sz="3600" dirty="0">
                <a:latin typeface="Times New Roman" panose="02020603050405020304" pitchFamily="18" charset="0"/>
                <a:cs typeface="Times New Roman" panose="02020603050405020304" pitchFamily="18" charset="0"/>
              </a:rPr>
              <a:t>Actions of Leader Development</a:t>
            </a:r>
          </a:p>
        </p:txBody>
      </p:sp>
      <p:sp>
        <p:nvSpPr>
          <p:cNvPr id="3" name="Content Placeholder 2"/>
          <p:cNvSpPr>
            <a:spLocks noGrp="1"/>
          </p:cNvSpPr>
          <p:nvPr>
            <p:ph idx="1"/>
          </p:nvPr>
        </p:nvSpPr>
        <p:spPr>
          <a:xfrm>
            <a:off x="1219200" y="1905000"/>
            <a:ext cx="7010400" cy="4572000"/>
          </a:xfrm>
        </p:spPr>
        <p:txBody>
          <a:bodyPr/>
          <a:lstStyle/>
          <a:p>
            <a:pPr marL="0" indent="0">
              <a:buClr>
                <a:srgbClr val="C00000"/>
              </a:buClr>
              <a:buNone/>
            </a:pPr>
            <a:r>
              <a:rPr lang="en-US" sz="2800" dirty="0">
                <a:latin typeface="Times New Roman" panose="02020603050405020304" pitchFamily="18" charset="0"/>
                <a:cs typeface="Times New Roman" panose="02020603050405020304" pitchFamily="18" charset="0"/>
              </a:rPr>
              <a:t>A lifelong Journey:</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Proactive approach (Just Do It!)</a:t>
            </a:r>
          </a:p>
          <a:p>
            <a:pPr lvl="1">
              <a:buClr>
                <a:srgbClr val="C00000"/>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Seek out training opportunities</a:t>
            </a:r>
          </a:p>
          <a:p>
            <a:pPr lvl="1">
              <a:buClr>
                <a:srgbClr val="C00000"/>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Establish developmental relationships</a:t>
            </a:r>
          </a:p>
          <a:p>
            <a:pPr marL="457200" lvl="1" indent="0">
              <a:buClr>
                <a:srgbClr val="C00000"/>
              </a:buClr>
              <a:buNone/>
            </a:pPr>
            <a:endParaRPr lang="en-US" sz="2400" dirty="0">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Capitalize on experiences—yours and others</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Develop and Stay active in your IDP</a:t>
            </a:r>
            <a:endParaRPr lang="en-US" dirty="0"/>
          </a:p>
          <a:p>
            <a:endParaRPr lang="en-US" dirty="0"/>
          </a:p>
        </p:txBody>
      </p:sp>
      <p:cxnSp>
        <p:nvCxnSpPr>
          <p:cNvPr id="4" name="Straight Connector 3"/>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ADD3113E-728B-4588-A99F-39C1D42B6E9D}" type="slidenum">
              <a:rPr lang="en-US" smtClean="0"/>
              <a:t>16</a:t>
            </a:fld>
            <a:endParaRPr lang="en-US" dirty="0"/>
          </a:p>
        </p:txBody>
      </p:sp>
      <p:grpSp>
        <p:nvGrpSpPr>
          <p:cNvPr id="8" name="Group 7">
            <a:extLst>
              <a:ext uri="{FF2B5EF4-FFF2-40B4-BE49-F238E27FC236}">
                <a16:creationId xmlns:a16="http://schemas.microsoft.com/office/drawing/2014/main" xmlns="" id="{26DEBB4A-99B2-4BA8-BC46-712AAB1CA860}"/>
              </a:ext>
            </a:extLst>
          </p:cNvPr>
          <p:cNvGrpSpPr/>
          <p:nvPr/>
        </p:nvGrpSpPr>
        <p:grpSpPr>
          <a:xfrm>
            <a:off x="6935079" y="1219200"/>
            <a:ext cx="1979441" cy="2898577"/>
            <a:chOff x="6935079" y="1219200"/>
            <a:chExt cx="1979441" cy="289857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079" y="1219200"/>
              <a:ext cx="1979441" cy="2613071"/>
            </a:xfrm>
            <a:prstGeom prst="rect">
              <a:avLst/>
            </a:prstGeom>
          </p:spPr>
        </p:pic>
        <p:sp>
          <p:nvSpPr>
            <p:cNvPr id="7" name="TextBox 6">
              <a:extLst>
                <a:ext uri="{FF2B5EF4-FFF2-40B4-BE49-F238E27FC236}">
                  <a16:creationId xmlns:a16="http://schemas.microsoft.com/office/drawing/2014/main" xmlns="" id="{85B8C864-B021-4EFB-A10D-52FBFE91E3D2}"/>
                </a:ext>
              </a:extLst>
            </p:cNvPr>
            <p:cNvSpPr txBox="1"/>
            <p:nvPr/>
          </p:nvSpPr>
          <p:spPr>
            <a:xfrm>
              <a:off x="7172500" y="3810000"/>
              <a:ext cx="1590500" cy="307777"/>
            </a:xfrm>
            <a:prstGeom prst="rect">
              <a:avLst/>
            </a:prstGeom>
            <a:noFill/>
          </p:spPr>
          <p:txBody>
            <a:bodyPr wrap="none" rtlCol="0">
              <a:spAutoFit/>
            </a:bodyPr>
            <a:lstStyle/>
            <a:p>
              <a:r>
                <a:rPr lang="en-US" sz="1400" dirty="0"/>
                <a:t>(2013, pp-373-390)</a:t>
              </a:r>
            </a:p>
          </p:txBody>
        </p:sp>
      </p:grpSp>
    </p:spTree>
    <p:extLst>
      <p:ext uri="{BB962C8B-B14F-4D97-AF65-F5344CB8AC3E}">
        <p14:creationId xmlns:p14="http://schemas.microsoft.com/office/powerpoint/2010/main" val="14100633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74638"/>
            <a:ext cx="3352800" cy="639762"/>
          </a:xfrm>
        </p:spPr>
        <p:txBody>
          <a:bodyPr/>
          <a:lstStyle/>
          <a:p>
            <a:r>
              <a:rPr lang="en-US" sz="3600" dirty="0">
                <a:latin typeface="Times New Roman" panose="02020603050405020304" pitchFamily="18" charset="0"/>
                <a:cs typeface="Times New Roman" panose="02020603050405020304" pitchFamily="18" charset="0"/>
              </a:rPr>
              <a:t>Team Activity</a:t>
            </a:r>
          </a:p>
        </p:txBody>
      </p:sp>
      <p:cxnSp>
        <p:nvCxnSpPr>
          <p:cNvPr id="3" name="Straight Connector 2"/>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304800" y="1219201"/>
            <a:ext cx="8702382" cy="5693866"/>
          </a:xfrm>
          <a:prstGeom prst="rect">
            <a:avLst/>
          </a:prstGeom>
          <a:noFill/>
        </p:spPr>
        <p:txBody>
          <a:bodyPr wrap="none" rtlCol="0">
            <a:spAutoFit/>
          </a:bodyPr>
          <a:lstStyle/>
          <a:p>
            <a:pPr marL="342900" indent="-3429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Based on the “What leadership qualities do you think</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an effective team leader within your work environment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should possess?” (an earlier team activity);</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marL="342900" indent="-3429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Establish a plan </a:t>
            </a:r>
            <a:r>
              <a:rPr lang="en-US" sz="2800" b="1" u="sng" dirty="0">
                <a:latin typeface="Times New Roman" panose="02020603050405020304" pitchFamily="18" charset="0"/>
                <a:cs typeface="Times New Roman" panose="02020603050405020304" pitchFamily="18" charset="0"/>
              </a:rPr>
              <a:t>to build you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as an effective team leader.</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marL="800100" lvl="1" indent="-342900">
              <a:buClr>
                <a:srgbClr val="C00000"/>
              </a:buCl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What developmental activities could be used?</a:t>
            </a:r>
          </a:p>
          <a:p>
            <a:pPr marL="800100" lvl="1" indent="-342900">
              <a:buClr>
                <a:srgbClr val="C00000"/>
              </a:buCl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What time sequence to achieve them?</a:t>
            </a:r>
          </a:p>
          <a:p>
            <a:pPr marL="800100" lvl="1" indent="-342900">
              <a:buClr>
                <a:srgbClr val="C00000"/>
              </a:buCl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How to track completion?</a:t>
            </a:r>
          </a:p>
          <a:p>
            <a:pPr marL="800100" lvl="1" indent="-342900">
              <a:buClr>
                <a:srgbClr val="C00000"/>
              </a:buCl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How to measure achievement?  </a:t>
            </a:r>
          </a:p>
          <a:p>
            <a:pPr marL="800100" lvl="1" indent="-342900">
              <a:buClr>
                <a:srgbClr val="C00000"/>
              </a:buCl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marL="457200" indent="-457200">
              <a:buClr>
                <a:srgbClr val="C00000"/>
              </a:buCl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One member of the team share with the seminar.</a:t>
            </a:r>
          </a:p>
          <a:p>
            <a:pPr lvl="1">
              <a:buClr>
                <a:srgbClr val="C00000"/>
              </a:buClr>
            </a:pPr>
            <a:endParaRPr lang="en-US" sz="28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ADD3113E-728B-4588-A99F-39C1D42B6E9D}" type="slidenum">
              <a:rPr lang="en-US" smtClean="0"/>
              <a:t>17</a:t>
            </a:fld>
            <a:endParaRPr lang="en-US" dirty="0"/>
          </a:p>
        </p:txBody>
      </p:sp>
    </p:spTree>
    <p:extLst>
      <p:ext uri="{BB962C8B-B14F-4D97-AF65-F5344CB8AC3E}">
        <p14:creationId xmlns:p14="http://schemas.microsoft.com/office/powerpoint/2010/main" val="36455531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81000"/>
            <a:ext cx="3352800" cy="685800"/>
          </a:xfrm>
        </p:spPr>
        <p:txBody>
          <a:bodyPr/>
          <a:lstStyle/>
          <a:p>
            <a:pPr algn="ctr"/>
            <a:r>
              <a:rPr lang="en-US" sz="3600" dirty="0">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a:xfrm>
            <a:off x="457200" y="1524000"/>
            <a:ext cx="8229600" cy="4389120"/>
          </a:xfrm>
        </p:spPr>
        <p:txBody>
          <a:bodyPr>
            <a:normAutofit/>
          </a:bodyPr>
          <a:lstStyle/>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Better understanding and appreciation of what is a Team Leader and what important purpose do they serve in any organization</a:t>
            </a:r>
          </a:p>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Defined and described Team Leader qualities that positively influence the effectiveness of an organization</a:t>
            </a:r>
          </a:p>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Building an action plan to develop us as effective and successful Team Leaders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DD3113E-728B-4588-A99F-39C1D42B6E9D}" type="slidenum">
              <a:rPr lang="en-US" smtClean="0"/>
              <a:t>18</a:t>
            </a:fld>
            <a:endParaRPr lang="en-US" dirty="0"/>
          </a:p>
        </p:txBody>
      </p:sp>
      <p:cxnSp>
        <p:nvCxnSpPr>
          <p:cNvPr id="5" name="Straight Connector 4"/>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xmlns="" id="{0ECA2EA5-B6A7-4C02-9C32-2FCD6B13A852}"/>
              </a:ext>
            </a:extLst>
          </p:cNvPr>
          <p:cNvSpPr txBox="1"/>
          <p:nvPr/>
        </p:nvSpPr>
        <p:spPr>
          <a:xfrm>
            <a:off x="2209800" y="5488404"/>
            <a:ext cx="1675010" cy="646331"/>
          </a:xfrm>
          <a:prstGeom prst="rect">
            <a:avLst/>
          </a:prstGeom>
          <a:noFill/>
          <a:ln>
            <a:solidFill>
              <a:srgbClr val="FF0000"/>
            </a:solidFill>
          </a:ln>
        </p:spPr>
        <p:txBody>
          <a:bodyPr wrap="none" rtlCol="0">
            <a:spAutoFit/>
          </a:bodyPr>
          <a:lstStyle/>
          <a:p>
            <a:pPr algn="ctr"/>
            <a:r>
              <a:rPr lang="en-US" dirty="0"/>
              <a:t>The Gap Theory</a:t>
            </a:r>
          </a:p>
          <a:p>
            <a:pPr algn="ctr"/>
            <a:r>
              <a:rPr lang="en-US" dirty="0"/>
              <a:t>pp. 84-85</a:t>
            </a:r>
          </a:p>
        </p:txBody>
      </p:sp>
      <p:pic>
        <p:nvPicPr>
          <p:cNvPr id="9" name="Picture 8">
            <a:extLst>
              <a:ext uri="{FF2B5EF4-FFF2-40B4-BE49-F238E27FC236}">
                <a16:creationId xmlns:a16="http://schemas.microsoft.com/office/drawing/2014/main" xmlns="" id="{9280424A-0993-4A12-85F7-33D5809CF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639" y="4752975"/>
            <a:ext cx="2076450" cy="2076450"/>
          </a:xfrm>
          <a:prstGeom prst="rect">
            <a:avLst/>
          </a:prstGeom>
        </p:spPr>
      </p:pic>
      <p:cxnSp>
        <p:nvCxnSpPr>
          <p:cNvPr id="11" name="Straight Arrow Connector 10">
            <a:extLst>
              <a:ext uri="{FF2B5EF4-FFF2-40B4-BE49-F238E27FC236}">
                <a16:creationId xmlns:a16="http://schemas.microsoft.com/office/drawing/2014/main" xmlns="" id="{620DADCA-956C-4AD2-AF9C-E7646CE28190}"/>
              </a:ext>
            </a:extLst>
          </p:cNvPr>
          <p:cNvCxnSpPr>
            <a:stCxn id="7" idx="3"/>
          </p:cNvCxnSpPr>
          <p:nvPr/>
        </p:nvCxnSpPr>
        <p:spPr>
          <a:xfrm>
            <a:off x="3884810" y="5811570"/>
            <a:ext cx="205879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133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81000"/>
            <a:ext cx="3810000" cy="685800"/>
          </a:xfrm>
        </p:spPr>
        <p:txBody>
          <a:bodyPr>
            <a:normAutofit fontScale="90000"/>
          </a:bodyPr>
          <a:lstStyle/>
          <a:p>
            <a:pPr algn="ctr"/>
            <a:r>
              <a:rPr lang="en-US" sz="4000" dirty="0">
                <a:latin typeface="Times New Roman" panose="02020603050405020304" pitchFamily="18" charset="0"/>
                <a:cs typeface="Times New Roman" panose="02020603050405020304" pitchFamily="18" charset="0"/>
              </a:rPr>
              <a:t>Objectives</a:t>
            </a:r>
          </a:p>
        </p:txBody>
      </p:sp>
      <p:sp>
        <p:nvSpPr>
          <p:cNvPr id="3" name="Content Placeholder 2"/>
          <p:cNvSpPr>
            <a:spLocks noGrp="1"/>
          </p:cNvSpPr>
          <p:nvPr>
            <p:ph idx="1"/>
          </p:nvPr>
        </p:nvSpPr>
        <p:spPr>
          <a:xfrm>
            <a:off x="228600" y="1371600"/>
            <a:ext cx="8763000" cy="2362200"/>
          </a:xfrm>
        </p:spPr>
        <p:txBody>
          <a:bodyPr>
            <a:noAutofit/>
          </a:bodyPr>
          <a:lstStyle/>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Comprehend and explain what is a Team Leader  </a:t>
            </a:r>
          </a:p>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Define and describe Team Leader qualities</a:t>
            </a:r>
          </a:p>
          <a:p>
            <a:pPr marL="514350" indent="-514350">
              <a:buClr>
                <a:srgbClr val="C00000"/>
              </a:buClr>
              <a:buFont typeface="+mj-lt"/>
              <a:buAutoNum type="arabicPeriod"/>
            </a:pPr>
            <a:r>
              <a:rPr lang="en-US" sz="2800" dirty="0">
                <a:latin typeface="Times New Roman" panose="02020603050405020304" pitchFamily="18" charset="0"/>
                <a:cs typeface="Times New Roman" panose="02020603050405020304" pitchFamily="18" charset="0"/>
              </a:rPr>
              <a:t>Build and apply a plan to becoming an effective Team Leader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429000"/>
            <a:ext cx="4830798" cy="3200400"/>
          </a:xfrm>
          <a:prstGeom prst="rect">
            <a:avLst/>
          </a:prstGeom>
        </p:spPr>
      </p:pic>
      <p:cxnSp>
        <p:nvCxnSpPr>
          <p:cNvPr id="5" name="Straight Connector 4"/>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ADD3113E-728B-4588-A99F-39C1D42B6E9D}" type="slidenum">
              <a:rPr lang="en-US" smtClean="0"/>
              <a:t>2</a:t>
            </a:fld>
            <a:endParaRPr lang="en-US" dirty="0"/>
          </a:p>
        </p:txBody>
      </p:sp>
      <p:sp>
        <p:nvSpPr>
          <p:cNvPr id="7" name="TextBox 6"/>
          <p:cNvSpPr txBox="1"/>
          <p:nvPr/>
        </p:nvSpPr>
        <p:spPr>
          <a:xfrm>
            <a:off x="990600" y="1524000"/>
            <a:ext cx="7239000" cy="1384995"/>
          </a:xfrm>
          <a:prstGeom prst="rect">
            <a:avLst/>
          </a:prstGeom>
          <a:solidFill>
            <a:schemeClr val="accent1">
              <a:lumMod val="20000"/>
              <a:lumOff val="80000"/>
            </a:schemeClr>
          </a:solidFill>
          <a:ln>
            <a:solidFill>
              <a:schemeClr val="tx2">
                <a:lumMod val="50000"/>
              </a:schemeClr>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“I am not a product of my circumstances.  </a:t>
            </a:r>
          </a:p>
          <a:p>
            <a:pPr algn="ctr"/>
            <a:r>
              <a:rPr lang="en-US" sz="3200" dirty="0">
                <a:latin typeface="Times New Roman" panose="02020603050405020304" pitchFamily="18" charset="0"/>
                <a:cs typeface="Times New Roman" panose="02020603050405020304" pitchFamily="18" charset="0"/>
              </a:rPr>
              <a:t>I am a product of my decisions.”</a:t>
            </a:r>
          </a:p>
          <a:p>
            <a:pPr algn="ctr"/>
            <a:r>
              <a:rPr lang="en-US" sz="2000" dirty="0">
                <a:latin typeface="Times New Roman" panose="02020603050405020304" pitchFamily="18" charset="0"/>
                <a:cs typeface="Times New Roman" panose="02020603050405020304" pitchFamily="18" charset="0"/>
              </a:rPr>
              <a:t> Stephen Covey</a:t>
            </a:r>
          </a:p>
        </p:txBody>
      </p:sp>
      <p:sp>
        <p:nvSpPr>
          <p:cNvPr id="8" name="TextBox 7">
            <a:extLst>
              <a:ext uri="{FF2B5EF4-FFF2-40B4-BE49-F238E27FC236}">
                <a16:creationId xmlns:a16="http://schemas.microsoft.com/office/drawing/2014/main" xmlns="" id="{F9D54736-026F-4450-9994-B4E743352193}"/>
              </a:ext>
            </a:extLst>
          </p:cNvPr>
          <p:cNvSpPr txBox="1"/>
          <p:nvPr/>
        </p:nvSpPr>
        <p:spPr>
          <a:xfrm>
            <a:off x="1371600" y="5525869"/>
            <a:ext cx="6329553" cy="646331"/>
          </a:xfrm>
          <a:prstGeom prst="rect">
            <a:avLst/>
          </a:prstGeom>
          <a:solidFill>
            <a:srgbClr val="FFFF00"/>
          </a:solidFill>
        </p:spPr>
        <p:txBody>
          <a:bodyPr wrap="none" rtlCol="0">
            <a:spAutoFit/>
          </a:bodyPr>
          <a:lstStyle/>
          <a:p>
            <a:r>
              <a:rPr lang="en-US" dirty="0"/>
              <a:t>“Those who have a </a:t>
            </a:r>
            <a:r>
              <a:rPr lang="en-US" b="1" u="sng" dirty="0">
                <a:solidFill>
                  <a:srgbClr val="FF0000"/>
                </a:solidFill>
              </a:rPr>
              <a:t>Why</a:t>
            </a:r>
            <a:r>
              <a:rPr lang="en-US" dirty="0"/>
              <a:t> to live, can bear with almost any </a:t>
            </a:r>
            <a:r>
              <a:rPr lang="en-US" b="1" u="sng" dirty="0">
                <a:solidFill>
                  <a:srgbClr val="FF0000"/>
                </a:solidFill>
              </a:rPr>
              <a:t>How</a:t>
            </a:r>
            <a:r>
              <a:rPr lang="en-US" dirty="0"/>
              <a:t>”</a:t>
            </a:r>
          </a:p>
          <a:p>
            <a:pPr algn="ctr"/>
            <a:r>
              <a:rPr lang="en-US" dirty="0"/>
              <a:t>Victor Frankel</a:t>
            </a:r>
          </a:p>
        </p:txBody>
      </p:sp>
    </p:spTree>
    <p:extLst>
      <p:ext uri="{BB962C8B-B14F-4D97-AF65-F5344CB8AC3E}">
        <p14:creationId xmlns:p14="http://schemas.microsoft.com/office/powerpoint/2010/main" val="87474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3352800" cy="639762"/>
          </a:xfrm>
        </p:spPr>
        <p:txBody>
          <a:bodyPr/>
          <a:lstStyle/>
          <a:p>
            <a:r>
              <a:rPr lang="en-US" sz="3600" dirty="0">
                <a:latin typeface="Times New Roman" panose="02020603050405020304" pitchFamily="18" charset="0"/>
                <a:cs typeface="Times New Roman" panose="02020603050405020304" pitchFamily="18" charset="0"/>
              </a:rPr>
              <a:t>Team Leader</a:t>
            </a:r>
          </a:p>
        </p:txBody>
      </p:sp>
      <p:cxnSp>
        <p:nvCxnSpPr>
          <p:cNvPr id="3" name="Straight Connector 2"/>
          <p:cNvCxnSpPr/>
          <p:nvPr/>
        </p:nvCxnSpPr>
        <p:spPr>
          <a:xfrm>
            <a:off x="1828800" y="8382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Slide Number Placeholder 7"/>
          <p:cNvSpPr>
            <a:spLocks noGrp="1"/>
          </p:cNvSpPr>
          <p:nvPr>
            <p:ph type="sldNum" sz="quarter" idx="12"/>
          </p:nvPr>
        </p:nvSpPr>
        <p:spPr/>
        <p:txBody>
          <a:bodyPr/>
          <a:lstStyle/>
          <a:p>
            <a:fld id="{ADD3113E-728B-4588-A99F-39C1D42B6E9D}" type="slidenum">
              <a:rPr lang="en-US" smtClean="0"/>
              <a:t>3</a:t>
            </a:fld>
            <a:endParaRPr lang="en-US" dirty="0"/>
          </a:p>
        </p:txBody>
      </p:sp>
      <p:pic>
        <p:nvPicPr>
          <p:cNvPr id="5" name="Saturday Night Live - Meeting (1).avi">
            <a:hlinkClick r:id="" action="ppaction://media"/>
          </p:cNvPr>
          <p:cNvPicPr>
            <a:picLocks noChangeAspect="1"/>
          </p:cNvPicPr>
          <p:nvPr>
            <a:videoFile r:link="rId1"/>
            <p:extLst>
              <p:ext uri="{DAA4B4D4-6D71-4841-9C94-3DE7FCFB9230}">
                <p14:media xmlns:p14="http://schemas.microsoft.com/office/powerpoint/2010/main" r:embed="rId2">
                  <p14:trim st="9159.4416" end="9415.1429"/>
                </p14:media>
              </p:ext>
            </p:extLst>
          </p:nvPr>
        </p:nvPicPr>
        <p:blipFill>
          <a:blip r:embed="rId5"/>
          <a:stretch>
            <a:fillRect/>
          </a:stretch>
        </p:blipFill>
        <p:spPr>
          <a:xfrm>
            <a:off x="760862" y="952318"/>
            <a:ext cx="7849737" cy="6515281"/>
          </a:xfrm>
          <a:prstGeom prst="rect">
            <a:avLst/>
          </a:prstGeom>
        </p:spPr>
      </p:pic>
    </p:spTree>
    <p:extLst>
      <p:ext uri="{BB962C8B-B14F-4D97-AF65-F5344CB8AC3E}">
        <p14:creationId xmlns:p14="http://schemas.microsoft.com/office/powerpoint/2010/main" val="117455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50838"/>
            <a:ext cx="3657600" cy="639762"/>
          </a:xfrm>
        </p:spPr>
        <p:txBody>
          <a:bodyPr/>
          <a:lstStyle/>
          <a:p>
            <a:r>
              <a:rPr lang="en-US" sz="3600" dirty="0">
                <a:latin typeface="Times New Roman" panose="02020603050405020304" pitchFamily="18" charset="0"/>
                <a:cs typeface="Times New Roman" panose="02020603050405020304" pitchFamily="18" charset="0"/>
              </a:rPr>
              <a:t>Pair and Share Activity </a:t>
            </a:r>
          </a:p>
        </p:txBody>
      </p:sp>
      <p:cxnSp>
        <p:nvCxnSpPr>
          <p:cNvPr id="3" name="Straight Connector 2"/>
          <p:cNvCxnSpPr/>
          <p:nvPr/>
        </p:nvCxnSpPr>
        <p:spPr>
          <a:xfrm>
            <a:off x="1828800" y="12192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Slide Number Placeholder 7"/>
          <p:cNvSpPr>
            <a:spLocks noGrp="1"/>
          </p:cNvSpPr>
          <p:nvPr>
            <p:ph type="sldNum" sz="quarter" idx="12"/>
          </p:nvPr>
        </p:nvSpPr>
        <p:spPr/>
        <p:txBody>
          <a:bodyPr/>
          <a:lstStyle/>
          <a:p>
            <a:fld id="{ADD3113E-728B-4588-A99F-39C1D42B6E9D}" type="slidenum">
              <a:rPr lang="en-US" smtClean="0"/>
              <a:t>4</a:t>
            </a:fld>
            <a:endParaRPr lang="en-US" dirty="0"/>
          </a:p>
        </p:txBody>
      </p:sp>
      <p:grpSp>
        <p:nvGrpSpPr>
          <p:cNvPr id="12" name="Group 11"/>
          <p:cNvGrpSpPr/>
          <p:nvPr/>
        </p:nvGrpSpPr>
        <p:grpSpPr>
          <a:xfrm>
            <a:off x="685800" y="2185092"/>
            <a:ext cx="7810500" cy="3529908"/>
            <a:chOff x="800100" y="2057400"/>
            <a:chExt cx="7810500" cy="3529908"/>
          </a:xfrm>
        </p:grpSpPr>
        <p:sp>
          <p:nvSpPr>
            <p:cNvPr id="9" name="TextBox 1"/>
            <p:cNvSpPr txBox="1">
              <a:spLocks noChangeArrowheads="1"/>
            </p:cNvSpPr>
            <p:nvPr/>
          </p:nvSpPr>
          <p:spPr bwMode="auto">
            <a:xfrm>
              <a:off x="800100" y="2057400"/>
              <a:ext cx="7810500" cy="3529908"/>
            </a:xfrm>
            <a:prstGeom prst="rect">
              <a:avLst/>
            </a:prstGeom>
            <a:noFill/>
            <a:ln w="9525">
              <a:noFill/>
              <a:miter lim="800000"/>
              <a:headEnd/>
              <a:tailEnd/>
            </a:ln>
          </p:spPr>
          <p:txBody>
            <a:bodyPr wrap="square" lIns="82012" tIns="41005" rIns="82012" bIns="4100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Clr>
                  <a:srgbClr val="C00000"/>
                </a:buClr>
                <a:buFont typeface="Wingdings" panose="05000000000000000000" pitchFamily="2" charset="2"/>
                <a:buChar char="Ø"/>
              </a:pPr>
              <a:r>
                <a:rPr lang="en-US" altLang="en-US" sz="2800" dirty="0">
                  <a:latin typeface="Times New Roman" panose="02020603050405020304" pitchFamily="18" charset="0"/>
                </a:rPr>
                <a:t>With someone sitting </a:t>
              </a:r>
            </a:p>
            <a:p>
              <a:pPr eaLnBrk="1" hangingPunct="1">
                <a:spcBef>
                  <a:spcPct val="0"/>
                </a:spcBef>
                <a:buClr>
                  <a:srgbClr val="C00000"/>
                </a:buClr>
                <a:buNone/>
              </a:pPr>
              <a:r>
                <a:rPr lang="en-US" altLang="en-US" sz="2800" dirty="0">
                  <a:latin typeface="Times New Roman" panose="02020603050405020304" pitchFamily="18" charset="0"/>
                </a:rPr>
                <a:t>next to you, discuss “why </a:t>
              </a:r>
            </a:p>
            <a:p>
              <a:pPr eaLnBrk="1" hangingPunct="1">
                <a:spcBef>
                  <a:spcPct val="0"/>
                </a:spcBef>
                <a:buClr>
                  <a:srgbClr val="C00000"/>
                </a:buClr>
                <a:buNone/>
              </a:pPr>
              <a:r>
                <a:rPr lang="en-US" altLang="en-US" sz="2800" dirty="0">
                  <a:latin typeface="Times New Roman" panose="02020603050405020304" pitchFamily="18" charset="0"/>
                </a:rPr>
                <a:t>do you want to be a team </a:t>
              </a:r>
            </a:p>
            <a:p>
              <a:pPr eaLnBrk="1" hangingPunct="1">
                <a:spcBef>
                  <a:spcPct val="0"/>
                </a:spcBef>
                <a:buClr>
                  <a:srgbClr val="C00000"/>
                </a:buClr>
                <a:buNone/>
              </a:pPr>
              <a:r>
                <a:rPr lang="en-US" altLang="en-US" sz="2800" dirty="0">
                  <a:latin typeface="Times New Roman" panose="02020603050405020304" pitchFamily="18" charset="0"/>
                </a:rPr>
                <a:t>leader?”</a:t>
              </a:r>
              <a:br>
                <a:rPr lang="en-US" altLang="en-US" sz="2800" dirty="0">
                  <a:latin typeface="Times New Roman" panose="02020603050405020304" pitchFamily="18" charset="0"/>
                </a:rPr>
              </a:br>
              <a:endParaRPr lang="en-US" altLang="en-US" sz="2800" dirty="0">
                <a:latin typeface="Times New Roman" panose="02020603050405020304" pitchFamily="18" charset="0"/>
              </a:endParaRPr>
            </a:p>
            <a:p>
              <a:pPr eaLnBrk="1" hangingPunct="1">
                <a:spcBef>
                  <a:spcPct val="0"/>
                </a:spcBef>
                <a:buClr>
                  <a:srgbClr val="C00000"/>
                </a:buClr>
                <a:buNone/>
              </a:pPr>
              <a:endParaRPr lang="en-US" altLang="en-US" sz="2800" dirty="0">
                <a:latin typeface="Times New Roman" panose="02020603050405020304" pitchFamily="18" charset="0"/>
              </a:endParaRPr>
            </a:p>
            <a:p>
              <a:pPr marL="342900" indent="-342900" eaLnBrk="1" hangingPunct="1">
                <a:spcBef>
                  <a:spcPct val="0"/>
                </a:spcBef>
                <a:buClr>
                  <a:srgbClr val="C00000"/>
                </a:buClr>
                <a:buFont typeface="Wingdings" panose="05000000000000000000" pitchFamily="2" charset="2"/>
                <a:buChar char="Ø"/>
              </a:pPr>
              <a:r>
                <a:rPr lang="en-US" altLang="en-US" sz="2800" dirty="0">
                  <a:latin typeface="Times New Roman" panose="02020603050405020304" pitchFamily="18" charset="0"/>
                </a:rPr>
                <a:t> Be prepared to share your reason with the seminar!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087893"/>
              <a:ext cx="3167418" cy="2331707"/>
            </a:xfrm>
            <a:prstGeom prst="rect">
              <a:avLst/>
            </a:prstGeom>
          </p:spPr>
        </p:pic>
        <p:sp>
          <p:nvSpPr>
            <p:cNvPr id="11" name="Rectangle 10"/>
            <p:cNvSpPr/>
            <p:nvPr/>
          </p:nvSpPr>
          <p:spPr>
            <a:xfrm>
              <a:off x="5334000" y="4191000"/>
              <a:ext cx="3167418"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4601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048000" y="76200"/>
            <a:ext cx="3124200" cy="914400"/>
          </a:xfrm>
        </p:spPr>
        <p:txBody>
          <a:bodyPr/>
          <a:lstStyle/>
          <a:p>
            <a:pPr eaLnBrk="1" hangingPunct="1"/>
            <a:r>
              <a:rPr lang="en-US" altLang="en-US" sz="3600" dirty="0">
                <a:latin typeface="Times New Roman" panose="02020603050405020304" pitchFamily="18" charset="0"/>
                <a:cs typeface="Times New Roman" panose="02020603050405020304" pitchFamily="18" charset="0"/>
              </a:rPr>
              <a:t>I Think That:</a:t>
            </a:r>
            <a:endParaRPr lang="en-US" altLang="en-US" sz="3600" dirty="0"/>
          </a:p>
        </p:txBody>
      </p:sp>
      <p:sp>
        <p:nvSpPr>
          <p:cNvPr id="15363" name="Content Placeholder 2"/>
          <p:cNvSpPr>
            <a:spLocks noGrp="1"/>
          </p:cNvSpPr>
          <p:nvPr>
            <p:ph idx="1"/>
          </p:nvPr>
        </p:nvSpPr>
        <p:spPr>
          <a:xfrm>
            <a:off x="609600" y="1981200"/>
            <a:ext cx="7961811" cy="4648200"/>
          </a:xfrm>
        </p:spPr>
        <p:txBody>
          <a:bodyPr/>
          <a:lstStyle/>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#1—Leadership is a rare skill?</a:t>
            </a:r>
            <a:br>
              <a:rPr lang="en-US" altLang="en-US" sz="240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#2—Leaders are born—not made?</a:t>
            </a:r>
            <a:br>
              <a:rPr lang="en-US" altLang="en-US" sz="240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#3—Leaders are Charismatic? </a:t>
            </a:r>
            <a:br>
              <a:rPr lang="en-US" altLang="en-US" sz="240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#4—Leadership exists only at the top of an organization?</a:t>
            </a:r>
            <a:br>
              <a:rPr lang="en-US" altLang="en-US" sz="240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#5—Leaders control, direct, prod, and manipulate?</a:t>
            </a:r>
            <a:br>
              <a:rPr lang="en-US" altLang="en-US" sz="240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a:p>
            <a:pPr eaLnBrk="1" hangingPunct="1">
              <a:buClr>
                <a:srgbClr val="C00000"/>
              </a:buClr>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 #6—The Leaders sole role is to increase shareholder value? </a:t>
            </a:r>
            <a:endParaRPr lang="en-US" alt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fld id="{57EECEDE-A5C2-444A-A739-CDFE15EF4683}" type="slidenum">
              <a:rPr lang="en-US" altLang="en-US">
                <a:solidFill>
                  <a:srgbClr val="898989"/>
                </a:solidFill>
              </a:rPr>
              <a:pPr/>
              <a:t>5</a:t>
            </a:fld>
            <a:endParaRPr lang="en-US" altLang="en-US" dirty="0">
              <a:solidFill>
                <a:srgbClr val="898989"/>
              </a:solidFill>
            </a:endParaRPr>
          </a:p>
        </p:txBody>
      </p:sp>
      <p:cxnSp>
        <p:nvCxnSpPr>
          <p:cNvPr id="5" name="Straight Connector 4"/>
          <p:cNvCxnSpPr/>
          <p:nvPr/>
        </p:nvCxnSpPr>
        <p:spPr>
          <a:xfrm>
            <a:off x="1828800" y="914400"/>
            <a:ext cx="5486400" cy="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4" name="Group 3">
            <a:extLst>
              <a:ext uri="{FF2B5EF4-FFF2-40B4-BE49-F238E27FC236}">
                <a16:creationId xmlns:a16="http://schemas.microsoft.com/office/drawing/2014/main" xmlns="" id="{5D8DCFE5-0E1B-4FDE-B88E-E643855CD59D}"/>
              </a:ext>
            </a:extLst>
          </p:cNvPr>
          <p:cNvGrpSpPr/>
          <p:nvPr/>
        </p:nvGrpSpPr>
        <p:grpSpPr>
          <a:xfrm>
            <a:off x="6394227" y="1098550"/>
            <a:ext cx="2597375" cy="3095427"/>
            <a:chOff x="6381750" y="1098550"/>
            <a:chExt cx="2205879" cy="3095427"/>
          </a:xfrm>
        </p:grpSpPr>
        <p:pic>
          <p:nvPicPr>
            <p:cNvPr id="8" name="Picture 7">
              <a:extLst>
                <a:ext uri="{FF2B5EF4-FFF2-40B4-BE49-F238E27FC236}">
                  <a16:creationId xmlns:a16="http://schemas.microsoft.com/office/drawing/2014/main" xmlns="" id="{F799B9E6-71D5-42C7-92FD-02090183E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1098550"/>
              <a:ext cx="1924050" cy="2857500"/>
            </a:xfrm>
            <a:prstGeom prst="rect">
              <a:avLst/>
            </a:prstGeom>
          </p:spPr>
        </p:pic>
        <p:sp>
          <p:nvSpPr>
            <p:cNvPr id="3" name="TextBox 2">
              <a:extLst>
                <a:ext uri="{FF2B5EF4-FFF2-40B4-BE49-F238E27FC236}">
                  <a16:creationId xmlns:a16="http://schemas.microsoft.com/office/drawing/2014/main" xmlns="" id="{321D9AF4-089E-45F8-A022-67EC0A26646D}"/>
                </a:ext>
              </a:extLst>
            </p:cNvPr>
            <p:cNvSpPr txBox="1"/>
            <p:nvPr/>
          </p:nvSpPr>
          <p:spPr>
            <a:xfrm>
              <a:off x="6440887" y="3886200"/>
              <a:ext cx="2146742" cy="307777"/>
            </a:xfrm>
            <a:prstGeom prst="rect">
              <a:avLst/>
            </a:prstGeom>
            <a:noFill/>
          </p:spPr>
          <p:txBody>
            <a:bodyPr wrap="none" rtlCol="0">
              <a:spAutoFit/>
            </a:bodyPr>
            <a:lstStyle/>
            <a:p>
              <a:r>
                <a:rPr lang="en-US" sz="1400" dirty="0"/>
                <a:t>(1997, 2</a:t>
              </a:r>
              <a:r>
                <a:rPr lang="en-US" sz="1400" baseline="30000" dirty="0"/>
                <a:t>nd</a:t>
              </a:r>
              <a:r>
                <a:rPr lang="en-US" sz="1400" dirty="0"/>
                <a:t> ed. pp. 206-211)</a:t>
              </a:r>
            </a:p>
          </p:txBody>
        </p:sp>
      </p:grpSp>
    </p:spTree>
    <p:extLst>
      <p:ext uri="{BB962C8B-B14F-4D97-AF65-F5344CB8AC3E}">
        <p14:creationId xmlns:p14="http://schemas.microsoft.com/office/powerpoint/2010/main" val="1916931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5334000" cy="685800"/>
          </a:xfrm>
        </p:spPr>
        <p:txBody>
          <a:bodyPr/>
          <a:lstStyle/>
          <a:p>
            <a:pPr algn="ctr"/>
            <a:r>
              <a:rPr lang="en-US" sz="3600" dirty="0">
                <a:latin typeface="Times New Roman" panose="02020603050405020304" pitchFamily="18" charset="0"/>
                <a:cs typeface="Times New Roman" panose="02020603050405020304" pitchFamily="18" charset="0"/>
              </a:rPr>
              <a:t>What is a Team Leader?</a:t>
            </a:r>
          </a:p>
        </p:txBody>
      </p:sp>
      <p:sp>
        <p:nvSpPr>
          <p:cNvPr id="3" name="Content Placeholder 2"/>
          <p:cNvSpPr>
            <a:spLocks noGrp="1"/>
          </p:cNvSpPr>
          <p:nvPr>
            <p:ph idx="1"/>
          </p:nvPr>
        </p:nvSpPr>
        <p:spPr>
          <a:xfrm>
            <a:off x="457200" y="1371600"/>
            <a:ext cx="8229600" cy="5257800"/>
          </a:xfrm>
        </p:spPr>
        <p:txBody>
          <a:bodyPr/>
          <a:lstStyle/>
          <a:p>
            <a:pPr>
              <a:buClr>
                <a:srgbClr val="C00000"/>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Someone who </a:t>
            </a:r>
            <a:r>
              <a:rPr lang="en-US" sz="2400" u="sng" dirty="0">
                <a:latin typeface="Times New Roman" panose="02020603050405020304" pitchFamily="18" charset="0"/>
                <a:cs typeface="Times New Roman" panose="02020603050405020304" pitchFamily="18" charset="0"/>
              </a:rPr>
              <a:t>provides</a:t>
            </a:r>
            <a:r>
              <a:rPr lang="en-US" sz="2400" dirty="0">
                <a:latin typeface="Times New Roman" panose="02020603050405020304" pitchFamily="18" charset="0"/>
                <a:cs typeface="Times New Roman" panose="02020603050405020304" pitchFamily="18" charset="0"/>
              </a:rPr>
              <a:t> guidance, instruction, direction, </a:t>
            </a:r>
          </a:p>
          <a:p>
            <a:pPr marL="0" indent="0">
              <a:buClr>
                <a:srgbClr val="C00000"/>
              </a:buClr>
              <a:buNone/>
            </a:pPr>
            <a:r>
              <a:rPr lang="en-US" sz="2400" dirty="0">
                <a:latin typeface="Times New Roman" panose="02020603050405020304" pitchFamily="18" charset="0"/>
                <a:cs typeface="Times New Roman" panose="02020603050405020304" pitchFamily="18" charset="0"/>
              </a:rPr>
              <a:t>     and leadership to a group for the </a:t>
            </a:r>
          </a:p>
          <a:p>
            <a:pPr marL="0" indent="0">
              <a:buClr>
                <a:srgbClr val="C00000"/>
              </a:buClr>
              <a:buNone/>
            </a:pPr>
            <a:r>
              <a:rPr lang="en-US" sz="2400" dirty="0">
                <a:latin typeface="Times New Roman" panose="02020603050405020304" pitchFamily="18" charset="0"/>
                <a:cs typeface="Times New Roman" panose="02020603050405020304" pitchFamily="18" charset="0"/>
              </a:rPr>
              <a:t>     purpose of achieving a key result or  </a:t>
            </a:r>
          </a:p>
          <a:p>
            <a:pPr marL="0" indent="0">
              <a:buClr>
                <a:srgbClr val="C00000"/>
              </a:buClr>
              <a:buNone/>
            </a:pPr>
            <a:r>
              <a:rPr lang="en-US" sz="2400" dirty="0">
                <a:latin typeface="Times New Roman" panose="02020603050405020304" pitchFamily="18" charset="0"/>
                <a:cs typeface="Times New Roman" panose="02020603050405020304" pitchFamily="18" charset="0"/>
              </a:rPr>
              <a:t>     multiple aligned results.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 team leader:</a:t>
            </a:r>
          </a:p>
          <a:p>
            <a:pPr marL="914400" lvl="1" indent="-51435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Shares vision</a:t>
            </a:r>
          </a:p>
          <a:p>
            <a:pPr marL="914400" lvl="1" indent="-51435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Inspires</a:t>
            </a:r>
          </a:p>
          <a:p>
            <a:pPr marL="914400" lvl="1" indent="-51435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Develops team spirit</a:t>
            </a:r>
          </a:p>
          <a:p>
            <a:pPr marL="914400" lvl="1" indent="-51435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Engages and attentive to everyone</a:t>
            </a:r>
          </a:p>
          <a:p>
            <a:pPr marL="914400" lvl="1" indent="-514350">
              <a:buClr>
                <a:srgbClr val="C00000"/>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*Doing and Being (Authentic) </a:t>
            </a:r>
          </a:p>
          <a:p>
            <a:pPr marL="914400" lvl="1" indent="-514350">
              <a:buClr>
                <a:srgbClr val="C00000"/>
              </a:buClr>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914400" lvl="1" indent="-514350">
              <a:buClr>
                <a:srgbClr val="C00000"/>
              </a:buClr>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828800" y="9906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ADD3113E-728B-4588-A99F-39C1D42B6E9D}" type="slidenum">
              <a:rPr lang="en-US" smtClean="0"/>
              <a:t>6</a:t>
            </a:fld>
            <a:endParaRPr lang="en-US" dirty="0"/>
          </a:p>
        </p:txBody>
      </p:sp>
      <p:sp>
        <p:nvSpPr>
          <p:cNvPr id="8" name="TextBox 7"/>
          <p:cNvSpPr txBox="1"/>
          <p:nvPr/>
        </p:nvSpPr>
        <p:spPr>
          <a:xfrm>
            <a:off x="5943600" y="5029200"/>
            <a:ext cx="2735685"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Lead Teams MCLB Albany</a:t>
            </a:r>
          </a:p>
          <a:p>
            <a:pPr algn="ctr"/>
            <a:r>
              <a:rPr lang="en-US" dirty="0">
                <a:latin typeface="Times New Roman" panose="02020603050405020304" pitchFamily="18" charset="0"/>
                <a:cs typeface="Times New Roman" panose="02020603050405020304" pitchFamily="18" charset="0"/>
              </a:rPr>
              <a:t>Jun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2474794"/>
            <a:ext cx="3454400" cy="2590800"/>
          </a:xfrm>
          <a:prstGeom prst="rect">
            <a:avLst/>
          </a:prstGeom>
        </p:spPr>
      </p:pic>
    </p:spTree>
    <p:extLst>
      <p:ext uri="{BB962C8B-B14F-4D97-AF65-F5344CB8AC3E}">
        <p14:creationId xmlns:p14="http://schemas.microsoft.com/office/powerpoint/2010/main" val="816109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562600" cy="685800"/>
          </a:xfrm>
        </p:spPr>
        <p:txBody>
          <a:bodyPr>
            <a:normAutofit fontScale="90000"/>
          </a:bodyPr>
          <a:lstStyle/>
          <a:p>
            <a:pPr algn="ctr"/>
            <a:r>
              <a:rPr lang="en-US" sz="4000" dirty="0">
                <a:latin typeface="Times New Roman" panose="02020603050405020304" pitchFamily="18" charset="0"/>
                <a:cs typeface="Times New Roman" panose="02020603050405020304" pitchFamily="18" charset="0"/>
              </a:rPr>
              <a:t>Why are leaders important?</a:t>
            </a:r>
          </a:p>
        </p:txBody>
      </p:sp>
      <p:cxnSp>
        <p:nvCxnSpPr>
          <p:cNvPr id="5" name="Straight Connector 4"/>
          <p:cNvCxnSpPr/>
          <p:nvPr/>
        </p:nvCxnSpPr>
        <p:spPr>
          <a:xfrm>
            <a:off x="1828800" y="10668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304800" y="1747897"/>
            <a:ext cx="8164992" cy="4524315"/>
          </a:xfrm>
          <a:prstGeom prst="rect">
            <a:avLst/>
          </a:prstGeom>
          <a:noFill/>
        </p:spPr>
        <p:txBody>
          <a:bodyPr wrap="none" rtlCol="0">
            <a:spAutoFit/>
          </a:bodyPr>
          <a:lstStyle/>
          <a:p>
            <a:pPr marL="514350" indent="-51435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Responsible for effectiveness of the [team]…</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marL="514350" indent="-51435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We need anchors [role models]</a:t>
            </a:r>
          </a:p>
          <a:p>
            <a:pPr>
              <a:buClr>
                <a:srgbClr val="C00000"/>
              </a:buClr>
            </a:pPr>
            <a:r>
              <a:rPr lang="en-US" sz="3200" dirty="0">
                <a:latin typeface="Times New Roman" panose="02020603050405020304" pitchFamily="18" charset="0"/>
                <a:cs typeface="Times New Roman" panose="02020603050405020304" pitchFamily="18" charset="0"/>
              </a:rPr>
              <a:t>       in our lives…</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marL="514350" indent="-51435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[Provide] integrity for the</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organization [team]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marL="514350" indent="-514350">
              <a:buClr>
                <a:srgbClr val="C00000"/>
              </a:buClr>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Build trust that adds value…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066" y="2707451"/>
            <a:ext cx="2127934" cy="3392926"/>
          </a:xfrm>
          <a:prstGeom prst="rect">
            <a:avLst/>
          </a:prstGeom>
        </p:spPr>
      </p:pic>
      <p:sp>
        <p:nvSpPr>
          <p:cNvPr id="10" name="TextBox 9"/>
          <p:cNvSpPr txBox="1"/>
          <p:nvPr/>
        </p:nvSpPr>
        <p:spPr>
          <a:xfrm>
            <a:off x="6629400" y="6096000"/>
            <a:ext cx="1438214" cy="307777"/>
          </a:xfrm>
          <a:prstGeom prst="rect">
            <a:avLst/>
          </a:prstGeom>
          <a:noFill/>
        </p:spPr>
        <p:txBody>
          <a:bodyPr wrap="none" rtlCol="0">
            <a:spAutoFit/>
          </a:bodyPr>
          <a:lstStyle/>
          <a:p>
            <a:r>
              <a:rPr lang="en-US" sz="1400" dirty="0"/>
              <a:t>(1994, pp. 15-16)</a:t>
            </a:r>
          </a:p>
        </p:txBody>
      </p:sp>
      <p:sp>
        <p:nvSpPr>
          <p:cNvPr id="3" name="Slide Number Placeholder 2"/>
          <p:cNvSpPr>
            <a:spLocks noGrp="1"/>
          </p:cNvSpPr>
          <p:nvPr>
            <p:ph type="sldNum" sz="quarter" idx="12"/>
          </p:nvPr>
        </p:nvSpPr>
        <p:spPr/>
        <p:txBody>
          <a:bodyPr/>
          <a:lstStyle/>
          <a:p>
            <a:fld id="{ADD3113E-728B-4588-A99F-39C1D42B6E9D}" type="slidenum">
              <a:rPr lang="en-US" smtClean="0"/>
              <a:t>7</a:t>
            </a:fld>
            <a:endParaRPr lang="en-US" dirty="0"/>
          </a:p>
        </p:txBody>
      </p:sp>
    </p:spTree>
    <p:extLst>
      <p:ext uri="{BB962C8B-B14F-4D97-AF65-F5344CB8AC3E}">
        <p14:creationId xmlns:p14="http://schemas.microsoft.com/office/powerpoint/2010/main" val="2918494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468563" y="1325563"/>
            <a:ext cx="4540250" cy="822325"/>
          </a:xfrm>
          <a:prstGeom prst="rect">
            <a:avLst/>
          </a:prstGeom>
          <a:solidFill>
            <a:srgbClr val="FFC000"/>
          </a:solidFill>
          <a:ln w="9525">
            <a:solidFill>
              <a:srgbClr val="FFFF00"/>
            </a:solidFill>
            <a:miter lim="800000"/>
            <a:headEnd/>
            <a:tailEnd/>
          </a:ln>
        </p:spPr>
        <p:txBody>
          <a:bodyPr wrap="none" lIns="82012" tIns="41005" rIns="82012" bIns="4100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dirty="0">
                <a:latin typeface="Times New Roman" panose="02020603050405020304" pitchFamily="18" charset="0"/>
              </a:rPr>
              <a:t>10 Minute Break!</a:t>
            </a:r>
          </a:p>
        </p:txBody>
      </p:sp>
      <p:pic>
        <p:nvPicPr>
          <p:cNvPr id="4" name="Picture 3" descr="10-minutes.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66171" y="2697488"/>
            <a:ext cx="2381251"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2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35C98C-3CAF-42A1-8083-5C6262BE9442}" type="slidenum">
              <a:rPr lang="en-US" altLang="en-US" sz="1200">
                <a:solidFill>
                  <a:srgbClr val="A79D99"/>
                </a:solidFill>
                <a:latin typeface="Constantia" panose="02030602050306030303" pitchFamily="18" charset="0"/>
              </a:rPr>
              <a:pPr>
                <a:spcBef>
                  <a:spcPct val="0"/>
                </a:spcBef>
                <a:buFontTx/>
                <a:buNone/>
              </a:pPr>
              <a:t>8</a:t>
            </a:fld>
            <a:endParaRPr lang="en-US" altLang="en-US" sz="1200" dirty="0">
              <a:solidFill>
                <a:srgbClr val="A79D99"/>
              </a:solidFill>
              <a:latin typeface="Constantia" panose="02030602050306030303" pitchFamily="18" charset="0"/>
            </a:endParaRPr>
          </a:p>
        </p:txBody>
      </p:sp>
    </p:spTree>
    <p:extLst>
      <p:ext uri="{BB962C8B-B14F-4D97-AF65-F5344CB8AC3E}">
        <p14:creationId xmlns:p14="http://schemas.microsoft.com/office/powerpoint/2010/main" val="21806880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3352800" cy="639762"/>
          </a:xfrm>
        </p:spPr>
        <p:txBody>
          <a:bodyPr/>
          <a:lstStyle/>
          <a:p>
            <a:r>
              <a:rPr lang="en-US" sz="2400" dirty="0">
                <a:latin typeface="Times New Roman" panose="02020603050405020304" pitchFamily="18" charset="0"/>
                <a:cs typeface="Times New Roman" panose="02020603050405020304" pitchFamily="18" charset="0"/>
              </a:rPr>
              <a:t>Colin Powell</a:t>
            </a:r>
          </a:p>
        </p:txBody>
      </p:sp>
      <p:cxnSp>
        <p:nvCxnSpPr>
          <p:cNvPr id="3" name="Straight Connector 2"/>
          <p:cNvCxnSpPr/>
          <p:nvPr/>
        </p:nvCxnSpPr>
        <p:spPr>
          <a:xfrm>
            <a:off x="1828800" y="533400"/>
            <a:ext cx="54864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Slide Number Placeholder 7"/>
          <p:cNvSpPr>
            <a:spLocks noGrp="1"/>
          </p:cNvSpPr>
          <p:nvPr>
            <p:ph type="sldNum" sz="quarter" idx="12"/>
          </p:nvPr>
        </p:nvSpPr>
        <p:spPr/>
        <p:txBody>
          <a:bodyPr/>
          <a:lstStyle/>
          <a:p>
            <a:fld id="{ADD3113E-728B-4588-A99F-39C1D42B6E9D}" type="slidenum">
              <a:rPr lang="en-US" smtClean="0"/>
              <a:t>9</a:t>
            </a:fld>
            <a:endParaRPr lang="en-US" dirty="0"/>
          </a:p>
        </p:txBody>
      </p:sp>
      <p:pic>
        <p:nvPicPr>
          <p:cNvPr id="9" name="The Essence of Leadership.avi">
            <a:hlinkClick r:id="" action="ppaction://media"/>
          </p:cNvPr>
          <p:cNvPicPr>
            <a:picLocks noChangeAspect="1"/>
          </p:cNvPicPr>
          <p:nvPr>
            <a:videoFile r:link="rId1"/>
            <p:extLst>
              <p:ext uri="{DAA4B4D4-6D71-4841-9C94-3DE7FCFB9230}">
                <p14:media xmlns:p14="http://schemas.microsoft.com/office/powerpoint/2010/main" r:embed="rId2">
                  <p14:trim st="4275.2288"/>
                </p14:media>
              </p:ext>
            </p:extLst>
          </p:nvPr>
        </p:nvPicPr>
        <p:blipFill>
          <a:blip r:embed="rId5"/>
          <a:stretch>
            <a:fillRect/>
          </a:stretch>
        </p:blipFill>
        <p:spPr>
          <a:xfrm>
            <a:off x="304800" y="685800"/>
            <a:ext cx="8534400" cy="6553200"/>
          </a:xfrm>
          <a:prstGeom prst="rect">
            <a:avLst/>
          </a:prstGeom>
        </p:spPr>
      </p:pic>
    </p:spTree>
    <p:extLst>
      <p:ext uri="{BB962C8B-B14F-4D97-AF65-F5344CB8AC3E}">
        <p14:creationId xmlns:p14="http://schemas.microsoft.com/office/powerpoint/2010/main" val="1182804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4"/>
  <p:tag name="TPOS" val="2"/>
</p:tagLst>
</file>

<file path=ppt/theme/theme1.xml><?xml version="1.0" encoding="utf-8"?>
<a:theme xmlns:a="http://schemas.openxmlformats.org/drawingml/2006/main" name="1 Lead Teams Session 1 v.4 jivz">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27810</TotalTime>
  <Words>1061</Words>
  <Application>Microsoft Office PowerPoint</Application>
  <PresentationFormat>On-screen Show (4:3)</PresentationFormat>
  <Paragraphs>277</Paragraphs>
  <Slides>18</Slides>
  <Notes>18</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 Lead Teams Session 1 v.4 jivz</vt:lpstr>
      <vt:lpstr>LEAD TEAMS</vt:lpstr>
      <vt:lpstr>Objectives</vt:lpstr>
      <vt:lpstr>Team Leader</vt:lpstr>
      <vt:lpstr>Pair and Share Activity </vt:lpstr>
      <vt:lpstr>I Think That:</vt:lpstr>
      <vt:lpstr>What is a Team Leader?</vt:lpstr>
      <vt:lpstr>Why are leaders important?</vt:lpstr>
      <vt:lpstr>PowerPoint Presentation</vt:lpstr>
      <vt:lpstr>Colin Powell</vt:lpstr>
      <vt:lpstr>Some Qualities of a Team Leader</vt:lpstr>
      <vt:lpstr>Blind Spots </vt:lpstr>
      <vt:lpstr>Team Activity </vt:lpstr>
      <vt:lpstr>PowerPoint Presentation</vt:lpstr>
      <vt:lpstr>Building Leaders</vt:lpstr>
      <vt:lpstr>Leader Development</vt:lpstr>
      <vt:lpstr>Actions of Leader Development</vt:lpstr>
      <vt:lpstr>Team Activity</vt:lpstr>
      <vt:lpstr>Summary</vt:lpstr>
    </vt:vector>
  </TitlesOfParts>
  <Company>NMCI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 TEAMS</dc:title>
  <dc:creator>manvanmm@gmail.com</dc:creator>
  <cp:lastModifiedBy>Marine Corps</cp:lastModifiedBy>
  <cp:revision>345</cp:revision>
  <cp:lastPrinted>2016-12-08T15:33:51Z</cp:lastPrinted>
  <dcterms:created xsi:type="dcterms:W3CDTF">2015-11-18T20:52:00Z</dcterms:created>
  <dcterms:modified xsi:type="dcterms:W3CDTF">2019-02-22T19:16:26Z</dcterms:modified>
</cp:coreProperties>
</file>